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6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Lst>
  <p:sldSz cx="9144000" cy="5143500" type="screen16x9"/>
  <p:notesSz cx="6858000" cy="9144000"/>
  <p:embeddedFontLst>
    <p:embeddedFont>
      <p:font typeface="Calibri" panose="020F0502020204030204" pitchFamily="34" charset="0"/>
      <p:regular r:id="rId62"/>
      <p:bold r:id="rId63"/>
      <p:italic r:id="rId64"/>
      <p:boldItalic r:id="rId65"/>
    </p:embeddedFont>
    <p:embeddedFont>
      <p:font typeface="Open Sans" panose="020B0606030504020204" pitchFamily="34" charset="0"/>
      <p:regular r:id="rId66"/>
      <p:bold r:id="rId67"/>
      <p:italic r:id="rId68"/>
      <p:boldItalic r:id="rId69"/>
    </p:embeddedFont>
    <p:embeddedFont>
      <p:font typeface="Sarabun" panose="020B0604020202020204" charset="-34"/>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660"/>
  </p:normalViewPr>
  <p:slideViewPr>
    <p:cSldViewPr snapToGrid="0">
      <p:cViewPr varScale="1">
        <p:scale>
          <a:sx n="142" d="100"/>
          <a:sy n="142" d="100"/>
        </p:scale>
        <p:origin x="732"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5.fntdata"/><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4.fntdata"/><Relationship Id="rId73" Type="http://schemas.openxmlformats.org/officeDocument/2006/relationships/font" Target="fonts/font12.fntdata"/><Relationship Id="rId78"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n Duc Luong 20164856" userId="e6684424-a3f2-40a4-80e7-7f11058ea992" providerId="ADAL" clId="{FC2B2250-246F-4B2D-9D9B-B6CE04CE0958}"/>
    <pc:docChg chg="undo custSel modSld">
      <pc:chgData name="Tran Duc Luong 20164856" userId="e6684424-a3f2-40a4-80e7-7f11058ea992" providerId="ADAL" clId="{FC2B2250-246F-4B2D-9D9B-B6CE04CE0958}" dt="2021-06-12T03:34:02.111" v="27" actId="20577"/>
      <pc:docMkLst>
        <pc:docMk/>
      </pc:docMkLst>
      <pc:sldChg chg="modSp mod">
        <pc:chgData name="Tran Duc Luong 20164856" userId="e6684424-a3f2-40a4-80e7-7f11058ea992" providerId="ADAL" clId="{FC2B2250-246F-4B2D-9D9B-B6CE04CE0958}" dt="2021-06-12T03:34:02.111" v="27" actId="20577"/>
        <pc:sldMkLst>
          <pc:docMk/>
          <pc:sldMk cId="0" sldId="288"/>
        </pc:sldMkLst>
        <pc:spChg chg="mod">
          <ac:chgData name="Tran Duc Luong 20164856" userId="e6684424-a3f2-40a4-80e7-7f11058ea992" providerId="ADAL" clId="{FC2B2250-246F-4B2D-9D9B-B6CE04CE0958}" dt="2021-06-12T03:34:02.111" v="27" actId="20577"/>
          <ac:spMkLst>
            <pc:docMk/>
            <pc:sldMk cId="0" sldId="288"/>
            <ac:spMk id="47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kube.academy/lessons/etcd"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kube.academy/lessons/api-serv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kube.academy/lessons/scheduler"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kubernetes.io/docs/concepts/scheduling-eviction/"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kube.academy/lessons/kubele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kube.academy/lessons/kube-proxy"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lusterise.com/articles/kbp-2-certificat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lusterise.com/articles/kbp-2-certificate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kube.academy/lessons/what-is-a-pod"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magalix.com/blog/kubernetes-deployments-101"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kubernetes.io/docs/concepts/workloads/controllers/daemonset/"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cloud.google.com/kubernetes-engine/docs/concepts/node-pools" TargetMode="External"/><Relationship Id="rId4" Type="http://schemas.openxmlformats.org/officeDocument/2006/relationships/hyperlink" Target="https://cloud.google.com/kubernetes-engine/docs/concepts/pod" TargetMode="Externa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v1-17.docs.kubernetes.io/docs/reference/generated/kubernetes-api/v1.17/#podspec-v1-core" TargetMode="External"/><Relationship Id="rId3" Type="http://schemas.openxmlformats.org/officeDocument/2006/relationships/hyperlink" Target="https://cloud.google.com/kubernetes-engine/docs/concepts/pod" TargetMode="External"/><Relationship Id="rId7" Type="http://schemas.openxmlformats.org/officeDocument/2006/relationships/hyperlink" Target="https://cloud.google.com/kubernetes-engine/docs/concepts/pod#pod-templates"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cloud.google.com/kubernetes-engine/docs/concepts/pod#pod_lifecycle" TargetMode="External"/><Relationship Id="rId5" Type="http://schemas.openxmlformats.org/officeDocument/2006/relationships/hyperlink" Target="https://v1-17.docs.kubernetes.io/docs/reference/generated/kubernetes-api/v1.17/#statefulsetspec-v1-apps" TargetMode="External"/><Relationship Id="rId4" Type="http://schemas.openxmlformats.org/officeDocument/2006/relationships/hyperlink" Target="https://cloud.google.com/kubernetes-engine/docs/concepts/persistent-volumes" TargetMode="Externa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v1-17.docs.kubernetes.io/docs/reference/generated/kubernetes-api/v1.17/#podspec-v1-core" TargetMode="External"/><Relationship Id="rId3" Type="http://schemas.openxmlformats.org/officeDocument/2006/relationships/hyperlink" Target="https://cloud.google.com/kubernetes-engine/docs/concepts/pod" TargetMode="External"/><Relationship Id="rId7" Type="http://schemas.openxmlformats.org/officeDocument/2006/relationships/hyperlink" Target="https://cloud.google.com/kubernetes-engine/docs/concepts/pod#pod-templates"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cloud.google.com/kubernetes-engine/docs/concepts/pod#pod_lifecycle" TargetMode="External"/><Relationship Id="rId5" Type="http://schemas.openxmlformats.org/officeDocument/2006/relationships/hyperlink" Target="https://v1-17.docs.kubernetes.io/docs/reference/generated/kubernetes-api/v1.17/#statefulsetspec-v1-apps" TargetMode="External"/><Relationship Id="rId4" Type="http://schemas.openxmlformats.org/officeDocument/2006/relationships/hyperlink" Target="https://cloud.google.com/kubernetes-engine/docs/concepts/persistent-volumes" TargetMode="External"/></Relationships>
</file>

<file path=ppt/notesSlides/_rels/notesSlide33.xml.rels><?xml version="1.0" encoding="UTF-8" standalone="yes"?>
<Relationships xmlns="http://schemas.openxmlformats.org/package/2006/relationships"><Relationship Id="rId8" Type="http://schemas.openxmlformats.org/officeDocument/2006/relationships/hyperlink" Target="https://v1-17.docs.kubernetes.io/docs/reference/generated/kubernetes-api/v1.17/#podspec-v1-core" TargetMode="External"/><Relationship Id="rId3" Type="http://schemas.openxmlformats.org/officeDocument/2006/relationships/hyperlink" Target="https://cloud.google.com/kubernetes-engine/docs/concepts/pod" TargetMode="External"/><Relationship Id="rId7" Type="http://schemas.openxmlformats.org/officeDocument/2006/relationships/hyperlink" Target="https://cloud.google.com/kubernetes-engine/docs/concepts/pod#pod-templates"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cloud.google.com/kubernetes-engine/docs/concepts/pod#pod_lifecycle" TargetMode="External"/><Relationship Id="rId5" Type="http://schemas.openxmlformats.org/officeDocument/2006/relationships/hyperlink" Target="https://v1-17.docs.kubernetes.io/docs/reference/generated/kubernetes-api/v1.17/#statefulsetspec-v1-apps" TargetMode="External"/><Relationship Id="rId4" Type="http://schemas.openxmlformats.org/officeDocument/2006/relationships/hyperlink" Target="https://cloud.google.com/kubernetes-engine/docs/concepts/persistent-volumes" TargetMode="Externa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v1-17.docs.kubernetes.io/docs/reference/generated/kubernetes-api/v1.17/#podspec-v1-core" TargetMode="External"/><Relationship Id="rId3" Type="http://schemas.openxmlformats.org/officeDocument/2006/relationships/hyperlink" Target="https://cloud.google.com/kubernetes-engine/docs/concepts/pod" TargetMode="External"/><Relationship Id="rId7" Type="http://schemas.openxmlformats.org/officeDocument/2006/relationships/hyperlink" Target="https://cloud.google.com/kubernetes-engine/docs/concepts/pod#pod-templates"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cloud.google.com/kubernetes-engine/docs/concepts/pod#pod_lifecycle" TargetMode="External"/><Relationship Id="rId5" Type="http://schemas.openxmlformats.org/officeDocument/2006/relationships/hyperlink" Target="https://v1-17.docs.kubernetes.io/docs/reference/generated/kubernetes-api/v1.17/#statefulsetspec-v1-apps" TargetMode="External"/><Relationship Id="rId4" Type="http://schemas.openxmlformats.org/officeDocument/2006/relationships/hyperlink" Target="https://cloud.google.com/kubernetes-engine/docs/concepts/persistent-volumes" TargetMode="Externa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v1-17.docs.kubernetes.io/docs/reference/generated/kubernetes-api/v1.17/#podspec-v1-core" TargetMode="External"/><Relationship Id="rId3" Type="http://schemas.openxmlformats.org/officeDocument/2006/relationships/hyperlink" Target="https://cloud.google.com/kubernetes-engine/docs/concepts/pod" TargetMode="External"/><Relationship Id="rId7" Type="http://schemas.openxmlformats.org/officeDocument/2006/relationships/hyperlink" Target="https://cloud.google.com/kubernetes-engine/docs/concepts/pod#pod-templates"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cloud.google.com/kubernetes-engine/docs/concepts/pod#pod_lifecycle" TargetMode="External"/><Relationship Id="rId5" Type="http://schemas.openxmlformats.org/officeDocument/2006/relationships/hyperlink" Target="https://v1-17.docs.kubernetes.io/docs/reference/generated/kubernetes-api/v1.17/#statefulsetspec-v1-apps" TargetMode="External"/><Relationship Id="rId4" Type="http://schemas.openxmlformats.org/officeDocument/2006/relationships/hyperlink" Target="https://cloud.google.com/kubernetes-engine/docs/concepts/persistent-volumes"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kube.academy/lessons/what-is-a-pod"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kubernetes.io/docs/concepts/overview/working-with-objects/kubernetes-objects/"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s://kubernetes.io/docs/concepts/configuration/configmap/#configmap-immutable" TargetMode="External"/><Relationship Id="rId4" Type="http://schemas.openxmlformats.org/officeDocument/2006/relationships/hyperlink" Target="https://kubernetes.io/docs/concepts/overview/working-with-objects/names#dns-subdomain-names"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vmware.com/topics/glossary/content/kubernetes-cluster"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kubernetes.io/docs/concepts/policy/pod-security-policy/"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kubernetes.io/docs/concepts/cluster-administration/networking/"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kubernetes.io/docs/concepts/policy/pod-security-policy/"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kubernetes.io/docs/concepts/cluster-administration/networking/"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kubernetes.io/docs/concepts/policy/pod-security-policy/"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kubernetes.io/docs/concepts/cluster-administration/networking/"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kubernetes.io/docs/concepts/policy/pod-security-policy/"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kubernetes.io/docs/concepts/cluster-administration/networking/"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kubernetes.io/docs/concepts/policy/pod-security-policy/"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kubernetes.io/docs/concepts/cluster-administration/networking/"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kubernetes.io/docs/concepts/policy/pod-security-policy/"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kubernetes.io/docs/concepts/cluster-administration/networking/"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kubernetes.io/docs/concepts/policy/pod-security-policy/"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kubernetes.io/docs/concepts/cluster-administration/networkin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kubernetes.io/docs/concepts/policy/pod-security-policy/"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kubernetes.io/docs/concepts/cluster-administration/networking/"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kubernetes.io/docs/concepts/policy/pod-security-policy/"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kubernetes.io/docs/concepts/cluster-administration/networking/"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3c722b820_2_8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gd3c722b820_2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d3c722b820_2_10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d3c722b820_2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761c51ad5_0_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d761c51ad5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761c51ad5_0_4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gd761c51ad5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761c51ad5_0_8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gd761c51ad5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d761c51ad5_0_9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d761c51ad5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d761c51ad5_0_16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d761c51ad5_0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761c51ad5_0_1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u="sng">
                <a:solidFill>
                  <a:srgbClr val="0563C1"/>
                </a:solidFill>
                <a:hlinkClick r:id="rId3">
                  <a:extLst>
                    <a:ext uri="{A12FA001-AC4F-418D-AE19-62706E023703}">
                      <ahyp:hlinkClr xmlns:ahyp="http://schemas.microsoft.com/office/drawing/2018/hyperlinkcolor" val="tx"/>
                    </a:ext>
                  </a:extLst>
                </a:hlinkClick>
              </a:rPr>
              <a:t>https://kube.academy/lessons/etcd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Should have dedicate etcd cluster for each kubernetes cluster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Shouldn’t share etcd cluster with other application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Etcd provide WATCH function for Kube API Server to notify other component (controller manager, kubelet, scheduler) when an resource created/updated or deleted</a:t>
            </a:r>
            <a:endParaRPr>
              <a:solidFill>
                <a:schemeClr val="dk1"/>
              </a:solidFill>
            </a:endParaRPr>
          </a:p>
          <a:p>
            <a:pPr marL="0" lvl="0" indent="0" algn="l" rtl="0">
              <a:spcBef>
                <a:spcPts val="0"/>
              </a:spcBef>
              <a:spcAft>
                <a:spcPts val="0"/>
              </a:spcAft>
              <a:buNone/>
            </a:pPr>
            <a:endParaRPr/>
          </a:p>
        </p:txBody>
      </p:sp>
      <p:sp>
        <p:nvSpPr>
          <p:cNvPr id="289" name="Google Shape;289;gd761c51ad5_0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d768a0ba52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https://kube.academy/lessons/api-server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00000"/>
              </a:lnSpc>
              <a:spcBef>
                <a:spcPts val="0"/>
              </a:spcBef>
              <a:spcAft>
                <a:spcPts val="0"/>
              </a:spcAft>
              <a:buClr>
                <a:schemeClr val="dk1"/>
              </a:buClr>
              <a:buSzPts val="1100"/>
              <a:buFont typeface="Arial"/>
              <a:buNone/>
            </a:pPr>
            <a:r>
              <a:rPr lang="en"/>
              <a:t>The Kubernetes API is the front end of the Kubernetes control plane and is how users interact with their Kubernetes cluster. The API (application programming interface) server determines if a request is valid and then processes it.</a:t>
            </a:r>
            <a:endParaRPr/>
          </a:p>
          <a:p>
            <a:pPr marL="0" lvl="0" indent="0" algn="l" rtl="0">
              <a:lnSpc>
                <a:spcPct val="100000"/>
              </a:lnSpc>
              <a:spcBef>
                <a:spcPts val="0"/>
              </a:spcBef>
              <a:spcAft>
                <a:spcPts val="0"/>
              </a:spcAft>
              <a:buClr>
                <a:schemeClr val="dk1"/>
              </a:buClr>
              <a:buSzPts val="1100"/>
              <a:buFont typeface="Arial"/>
              <a:buNone/>
            </a:pPr>
            <a:r>
              <a:rPr lang="en"/>
              <a:t>In essence, the API is the interface used to manage, create, and configure Kubernetes clusters. It's how the users, external components, and parts of your cluster all communicate with each other.</a:t>
            </a:r>
            <a:endParaRPr/>
          </a:p>
          <a:p>
            <a:pPr marL="0" lvl="0" indent="0" algn="l" rtl="0">
              <a:lnSpc>
                <a:spcPct val="100000"/>
              </a:lnSpc>
              <a:spcBef>
                <a:spcPts val="0"/>
              </a:spcBef>
              <a:spcAft>
                <a:spcPts val="0"/>
              </a:spcAft>
              <a:buClr>
                <a:schemeClr val="dk1"/>
              </a:buClr>
              <a:buSzPts val="1100"/>
              <a:buFont typeface="Arial"/>
              <a:buNone/>
            </a:pPr>
            <a:r>
              <a:rPr lang="en"/>
              <a:t>At the center of the Kubernetes control plane is the API server and the HTTP API that it exposes, allowing you to query and manipulate the state of Kubernetes objects.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https://www.openshift.com/blog/kubernetes-deep-dive-api-server-part-1</a:t>
            </a:r>
            <a:endParaRPr/>
          </a:p>
        </p:txBody>
      </p:sp>
      <p:sp>
        <p:nvSpPr>
          <p:cNvPr id="299" name="Google Shape;299;gd768a0ba5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768a0ba52_0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https://kube.academy/lessons/scheduler</a:t>
            </a:r>
            <a:endParaRPr/>
          </a:p>
          <a:p>
            <a:pPr marL="0" lvl="0" indent="0" algn="l" rtl="0">
              <a:spcBef>
                <a:spcPts val="0"/>
              </a:spcBef>
              <a:spcAft>
                <a:spcPts val="0"/>
              </a:spcAft>
              <a:buNone/>
            </a:pPr>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The Kubernetes scheduler is a control plane process which assigns Pods to Nodes. The scheduler determines which Nodes are valid placements for each Pod in the scheduling queue according to constraints and available resources. The scheduler then ranks each valid Node and binds the Pod to a suitable Node. Multiple different schedulers may be used within a cluster; kube-scheduler is the reference implementation. See</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scheduling</a:t>
            </a:r>
            <a:r>
              <a:rPr lang="en">
                <a:solidFill>
                  <a:schemeClr val="dk1"/>
                </a:solidFill>
              </a:rPr>
              <a:t> for more information about scheduling and the kube-scheduler component.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310" name="Google Shape;310;gd768a0ba52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d768a0ba52_0_5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rPr>
              <a:t>https://kube.academy/lessons/controller-manager</a:t>
            </a: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spcBef>
                <a:spcPts val="0"/>
              </a:spcBef>
              <a:spcAft>
                <a:spcPts val="0"/>
              </a:spcAft>
              <a:buNone/>
            </a:pPr>
            <a:r>
              <a:rPr lang="en"/>
              <a:t>The Kubernetes controller manager is a daemon that embeds the core control loops shipped with Kubernetes. </a:t>
            </a:r>
            <a:endParaRPr/>
          </a:p>
          <a:p>
            <a:pPr marL="0" lvl="0" indent="0" algn="l" rtl="0">
              <a:spcBef>
                <a:spcPts val="0"/>
              </a:spcBef>
              <a:spcAft>
                <a:spcPts val="0"/>
              </a:spcAft>
              <a:buNone/>
            </a:pPr>
            <a:r>
              <a:rPr lang="en"/>
              <a:t>In applications of robotics and automation, a control loop is a non-terminating loop that regulates the state of the system. In Kubernetes, a controller is a control loop that watches the shared state of the cluster through the apiserver and makes changes attempting to move the current state towards the desired state. Examples of controllers that ship with Kubernetes today are the replication controller, endpoints controller, namespace controller, and serviceaccounts controller.</a:t>
            </a:r>
            <a:endParaRPr/>
          </a:p>
        </p:txBody>
      </p:sp>
      <p:sp>
        <p:nvSpPr>
          <p:cNvPr id="322" name="Google Shape;322;gd768a0ba52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d3c722b820_2_9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gd3c722b820_2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d768a0ba52_0_6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https://kube.academy/lessons/kubelet</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332" name="Google Shape;332;gd768a0ba52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768a0ba52_0_7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https://kube.academy/lessons/kube-proxy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Each node has a kube-proxy container process. </a:t>
            </a:r>
            <a:endParaRPr>
              <a:solidFill>
                <a:schemeClr val="dk1"/>
              </a:solidFill>
            </a:endParaRPr>
          </a:p>
          <a:p>
            <a:pPr marL="0" lvl="0" indent="0" algn="l" rtl="0">
              <a:spcBef>
                <a:spcPts val="0"/>
              </a:spcBef>
              <a:spcAft>
                <a:spcPts val="0"/>
              </a:spcAft>
              <a:buNone/>
            </a:pPr>
            <a:r>
              <a:rPr lang="en">
                <a:solidFill>
                  <a:schemeClr val="dk1"/>
                </a:solidFill>
              </a:rPr>
              <a:t>(In the Kubernetes frame of reference, that kube-proxy container is in a pod in the kube-system namespace.) </a:t>
            </a:r>
            <a:endParaRPr>
              <a:solidFill>
                <a:schemeClr val="dk1"/>
              </a:solidFill>
            </a:endParaRPr>
          </a:p>
          <a:p>
            <a:pPr marL="0" lvl="0" indent="0" algn="l" rtl="0">
              <a:spcBef>
                <a:spcPts val="0"/>
              </a:spcBef>
              <a:spcAft>
                <a:spcPts val="0"/>
              </a:spcAft>
              <a:buNone/>
            </a:pPr>
            <a:r>
              <a:rPr lang="en">
                <a:solidFill>
                  <a:schemeClr val="dk1"/>
                </a:solidFill>
              </a:rPr>
              <a:t>kube-proxy manages forwarding of traffic addressed to the virtual IP addresses (VIPs) of the cluster’s Kubernetes Service objects to the appropriate backend pods. kube-proxy currently supports three different operation modes:</a:t>
            </a:r>
            <a:endParaRPr>
              <a:solidFill>
                <a:schemeClr val="dk1"/>
              </a:solidFill>
            </a:endParaRPr>
          </a:p>
        </p:txBody>
      </p:sp>
      <p:sp>
        <p:nvSpPr>
          <p:cNvPr id="343" name="Google Shape;343;gd768a0ba52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d768a0ba52_0_13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https://clusterise.com/articles/kbp-2-certificates/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Kubernetes and the supporting components rely heavily on TLS for security. In this chapter, we will explain the architecture, create multiple certificate authorities and issue all server and client certificates.</a:t>
            </a:r>
            <a:endParaRPr>
              <a:solidFill>
                <a:schemeClr val="dk1"/>
              </a:solidFill>
            </a:endParaRPr>
          </a:p>
          <a:p>
            <a:pPr marL="0" lvl="0" indent="0" algn="l" rtl="0">
              <a:lnSpc>
                <a:spcPct val="115000"/>
              </a:lnSpc>
              <a:spcBef>
                <a:spcPts val="1400"/>
              </a:spcBef>
              <a:spcAft>
                <a:spcPts val="0"/>
              </a:spcAft>
              <a:buNone/>
            </a:pPr>
            <a:r>
              <a:rPr lang="en">
                <a:solidFill>
                  <a:schemeClr val="dk1"/>
                </a:solidFill>
              </a:rPr>
              <a:t>The above diagram is simple, yet it conveys a lot of information. For example, it shows that to start an etcd process, we will need:</a:t>
            </a:r>
            <a:endParaRPr>
              <a:solidFill>
                <a:schemeClr val="dk1"/>
              </a:solidFill>
            </a:endParaRPr>
          </a:p>
          <a:p>
            <a:pPr marL="457200" lvl="0" indent="-298450" algn="l" rtl="0">
              <a:lnSpc>
                <a:spcPct val="115000"/>
              </a:lnSpc>
              <a:spcBef>
                <a:spcPts val="1400"/>
              </a:spcBef>
              <a:spcAft>
                <a:spcPts val="0"/>
              </a:spcAft>
              <a:buClr>
                <a:schemeClr val="dk1"/>
              </a:buClr>
              <a:buSzPts val="1100"/>
              <a:buChar char="●"/>
            </a:pPr>
            <a:r>
              <a:rPr lang="en">
                <a:solidFill>
                  <a:schemeClr val="dk1"/>
                </a:solidFill>
              </a:rPr>
              <a:t>Certificate for peering (P on the diagram) issued by etcd CA (the large topmost rectangle).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Certificate for the server-side of client connections (CS), also issued by etcd CA.</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And also the public etcd CA itself to verify incoming requests.</a:t>
            </a:r>
            <a:endParaRPr>
              <a:solidFill>
                <a:schemeClr val="dk1"/>
              </a:solidFill>
            </a:endParaRPr>
          </a:p>
          <a:p>
            <a:pPr marL="0" lvl="0" indent="0" algn="l" rtl="0">
              <a:lnSpc>
                <a:spcPct val="115000"/>
              </a:lnSpc>
              <a:spcBef>
                <a:spcPts val="1400"/>
              </a:spcBef>
              <a:spcAft>
                <a:spcPts val="0"/>
              </a:spcAft>
              <a:buNone/>
            </a:pPr>
            <a:r>
              <a:rPr lang="en">
                <a:solidFill>
                  <a:schemeClr val="dk1"/>
                </a:solidFill>
              </a:rPr>
              <a:t>Similarly, to start a kube-apiserver process, we will need:</a:t>
            </a:r>
            <a:endParaRPr>
              <a:solidFill>
                <a:schemeClr val="dk1"/>
              </a:solidFill>
            </a:endParaRPr>
          </a:p>
          <a:p>
            <a:pPr marL="457200" lvl="0" indent="-298450" algn="l" rtl="0">
              <a:lnSpc>
                <a:spcPct val="115000"/>
              </a:lnSpc>
              <a:spcBef>
                <a:spcPts val="1400"/>
              </a:spcBef>
              <a:spcAft>
                <a:spcPts val="0"/>
              </a:spcAft>
              <a:buClr>
                <a:schemeClr val="dk1"/>
              </a:buClr>
              <a:buSzPts val="1100"/>
              <a:buChar char="●"/>
            </a:pPr>
            <a:r>
              <a:rPr lang="en">
                <a:solidFill>
                  <a:schemeClr val="dk1"/>
                </a:solidFill>
              </a:rPr>
              <a:t>Client certificate to authenticate requests to etcd. This effectively functions as a password/token that etcd will verify and eventually grant us access to the data. Since etcd process will be doing the trust-chain verification, this certificate must be issued by etcd CA (as visualized by the large topmost rectangle on the diagram).</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Client certificate to authenticate requests to kubelet.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etcd CA to verify server certificates on the client-side. If kube-apiserver didn’t validate the server certificates, we would be open to a man-in-the-middle attack. It would be similar to using plain HTTP instead of HTTPS when visiting a website.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Server certificate issued by Kubernetes CA for the secure API that we want kube-apiserver to expose (the one that defaults to port 6443). This cert is used for TLS and is what makes the API available on HTTPS.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Kubernetes CA to verify incoming requests to the kube-apiserver. This is one of the many authentication methods kube-apiserver provides (such as OIDC and HTTP Authorization).</a:t>
            </a:r>
            <a:endParaRPr>
              <a:solidFill>
                <a:schemeClr val="dk1"/>
              </a:solidFill>
            </a:endParaRPr>
          </a:p>
          <a:p>
            <a:pPr marL="0" lvl="0" indent="0" algn="l" rtl="0">
              <a:lnSpc>
                <a:spcPct val="115000"/>
              </a:lnSpc>
              <a:spcBef>
                <a:spcPts val="1400"/>
              </a:spcBef>
              <a:spcAft>
                <a:spcPts val="0"/>
              </a:spcAft>
              <a:buNone/>
            </a:pPr>
            <a:r>
              <a:rPr lang="en">
                <a:solidFill>
                  <a:schemeClr val="dk1"/>
                </a:solidFill>
              </a:rPr>
              <a:t>Both etcd and kube-apiserver authorize incoming requests by validating the trust chain. If we were to use the same CA, certificates issued for etcd could be misused for kube-apiserver and vice versa. The following diagram illustrates why using a single CA is insecure.</a:t>
            </a:r>
            <a:endParaRPr>
              <a:solidFill>
                <a:schemeClr val="dk1"/>
              </a:solidFill>
            </a:endParaRPr>
          </a:p>
          <a:p>
            <a:pPr marL="0" lvl="0" indent="0" algn="l" rtl="0">
              <a:spcBef>
                <a:spcPts val="1400"/>
              </a:spcBef>
              <a:spcAft>
                <a:spcPts val="0"/>
              </a:spcAft>
              <a:buNone/>
            </a:pPr>
            <a:endParaRPr>
              <a:solidFill>
                <a:schemeClr val="dk1"/>
              </a:solidFill>
            </a:endParaRPr>
          </a:p>
        </p:txBody>
      </p:sp>
      <p:sp>
        <p:nvSpPr>
          <p:cNvPr id="353" name="Google Shape;353;gd768a0ba52_0_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d768a0ba52_0_1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
        <p:nvSpPr>
          <p:cNvPr id="363" name="Google Shape;363;gd768a0ba52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d768a0ba52_0_14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https://clusterise.com/articles/kbp-2-certificates/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Kubernetes and the supporting components rely heavily on TLS for security. In this chapter, we will explain the architecture, create multiple certificate authorities and issue all server and client certificates.</a:t>
            </a:r>
            <a:endParaRPr>
              <a:solidFill>
                <a:schemeClr val="dk1"/>
              </a:solidFill>
            </a:endParaRPr>
          </a:p>
          <a:p>
            <a:pPr marL="0" lvl="0" indent="0" algn="l" rtl="0">
              <a:lnSpc>
                <a:spcPct val="115000"/>
              </a:lnSpc>
              <a:spcBef>
                <a:spcPts val="1400"/>
              </a:spcBef>
              <a:spcAft>
                <a:spcPts val="0"/>
              </a:spcAft>
              <a:buNone/>
            </a:pPr>
            <a:r>
              <a:rPr lang="en">
                <a:solidFill>
                  <a:schemeClr val="dk1"/>
                </a:solidFill>
              </a:rPr>
              <a:t>The above diagram is simple, yet it conveys a lot of information. For example, it shows that to start an etcd process, we will need:</a:t>
            </a:r>
            <a:endParaRPr>
              <a:solidFill>
                <a:schemeClr val="dk1"/>
              </a:solidFill>
            </a:endParaRPr>
          </a:p>
          <a:p>
            <a:pPr marL="457200" lvl="0" indent="-298450" algn="l" rtl="0">
              <a:lnSpc>
                <a:spcPct val="115000"/>
              </a:lnSpc>
              <a:spcBef>
                <a:spcPts val="1400"/>
              </a:spcBef>
              <a:spcAft>
                <a:spcPts val="0"/>
              </a:spcAft>
              <a:buClr>
                <a:schemeClr val="dk1"/>
              </a:buClr>
              <a:buSzPts val="1100"/>
              <a:buChar char="●"/>
            </a:pPr>
            <a:r>
              <a:rPr lang="en">
                <a:solidFill>
                  <a:schemeClr val="dk1"/>
                </a:solidFill>
              </a:rPr>
              <a:t>Certificate for peering (P on the diagram) issued by etcd CA (the large topmost rectangle).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Certificate for the server-side of client connections (CS), also issued by etcd CA.</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And also the public etcd CA itself to verify incoming requests.</a:t>
            </a:r>
            <a:endParaRPr>
              <a:solidFill>
                <a:schemeClr val="dk1"/>
              </a:solidFill>
            </a:endParaRPr>
          </a:p>
          <a:p>
            <a:pPr marL="0" lvl="0" indent="0" algn="l" rtl="0">
              <a:lnSpc>
                <a:spcPct val="115000"/>
              </a:lnSpc>
              <a:spcBef>
                <a:spcPts val="1400"/>
              </a:spcBef>
              <a:spcAft>
                <a:spcPts val="0"/>
              </a:spcAft>
              <a:buNone/>
            </a:pPr>
            <a:r>
              <a:rPr lang="en">
                <a:solidFill>
                  <a:schemeClr val="dk1"/>
                </a:solidFill>
              </a:rPr>
              <a:t>Similarly, to start a kube-apiserver process, we will need:</a:t>
            </a:r>
            <a:endParaRPr>
              <a:solidFill>
                <a:schemeClr val="dk1"/>
              </a:solidFill>
            </a:endParaRPr>
          </a:p>
          <a:p>
            <a:pPr marL="457200" lvl="0" indent="-298450" algn="l" rtl="0">
              <a:lnSpc>
                <a:spcPct val="115000"/>
              </a:lnSpc>
              <a:spcBef>
                <a:spcPts val="1400"/>
              </a:spcBef>
              <a:spcAft>
                <a:spcPts val="0"/>
              </a:spcAft>
              <a:buClr>
                <a:schemeClr val="dk1"/>
              </a:buClr>
              <a:buSzPts val="1100"/>
              <a:buChar char="●"/>
            </a:pPr>
            <a:r>
              <a:rPr lang="en">
                <a:solidFill>
                  <a:schemeClr val="dk1"/>
                </a:solidFill>
              </a:rPr>
              <a:t>Client certificate to authenticate requests to etcd. This effectively functions as a password/token that etcd will verify and eventually grant us access to the data. Since etcd process will be doing the trust-chain verification, this certificate must be issued by etcd CA (as visualized by the large topmost rectangle on the diagram).</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Client certificate to authenticate requests to kubelet.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etcd CA to verify server certificates on the client-side. If kube-apiserver didn’t validate the server certificates, we would be open to a man-in-the-middle attack. It would be similar to using plain HTTP instead of HTTPS when visiting a website.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Server certificate issued by Kubernetes CA for the secure API that we want kube-apiserver to expose (the one that defaults to port 6443). This cert is used for TLS and is what makes the API available on HTTPS.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Kubernetes CA to verify incoming requests to the kube-apiserver. This is one of the many authentication methods kube-apiserver provides (such as OIDC and HTTP Authorization).</a:t>
            </a:r>
            <a:endParaRPr>
              <a:solidFill>
                <a:schemeClr val="dk1"/>
              </a:solidFill>
            </a:endParaRPr>
          </a:p>
          <a:p>
            <a:pPr marL="0" lvl="0" indent="0" algn="l" rtl="0">
              <a:lnSpc>
                <a:spcPct val="115000"/>
              </a:lnSpc>
              <a:spcBef>
                <a:spcPts val="1400"/>
              </a:spcBef>
              <a:spcAft>
                <a:spcPts val="0"/>
              </a:spcAft>
              <a:buNone/>
            </a:pPr>
            <a:r>
              <a:rPr lang="en">
                <a:solidFill>
                  <a:schemeClr val="dk1"/>
                </a:solidFill>
              </a:rPr>
              <a:t>Both etcd and kube-apiserver authorize incoming requests by validating the trust chain. If we were to use the same CA, certificates issued for etcd could be misused for kube-apiserver and vice versa. The following diagram illustrates why using a single CA is insecure.</a:t>
            </a:r>
            <a:endParaRPr>
              <a:solidFill>
                <a:schemeClr val="dk1"/>
              </a:solidFill>
            </a:endParaRPr>
          </a:p>
          <a:p>
            <a:pPr marL="0" lvl="0" indent="0" algn="l" rtl="0">
              <a:spcBef>
                <a:spcPts val="1400"/>
              </a:spcBef>
              <a:spcAft>
                <a:spcPts val="0"/>
              </a:spcAft>
              <a:buNone/>
            </a:pPr>
            <a:endParaRPr>
              <a:solidFill>
                <a:schemeClr val="dk1"/>
              </a:solidFill>
            </a:endParaRPr>
          </a:p>
        </p:txBody>
      </p:sp>
      <p:sp>
        <p:nvSpPr>
          <p:cNvPr id="372" name="Google Shape;372;gd768a0ba52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dc1ca26baa_0_37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dc1ca26baa_0_3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dc1ca26baa_0_52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gdc1ca26baa_0_5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dc1ca26baa_0_3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https://kube.academy/lessons/what-is-a-pod</a:t>
            </a:r>
            <a:endParaRPr/>
          </a:p>
          <a:p>
            <a:pPr marL="0" lvl="0" indent="0" algn="l" rtl="0">
              <a:spcBef>
                <a:spcPts val="0"/>
              </a:spcBef>
              <a:spcAft>
                <a:spcPts val="0"/>
              </a:spcAft>
              <a:buNone/>
            </a:pPr>
            <a:endParaRPr/>
          </a:p>
        </p:txBody>
      </p:sp>
      <p:sp>
        <p:nvSpPr>
          <p:cNvPr id="403" name="Google Shape;403;gdc1ca26baa_0_3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dc1ca26baa_0_39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gdc1ca26baa_0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dc1ca26baa_0_40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https://www.magalix.com/blog/kubernetes-deployments-101</a:t>
            </a:r>
            <a:endParaRPr/>
          </a:p>
          <a:p>
            <a:pPr marL="0" lvl="0" indent="0" algn="l" rtl="0">
              <a:spcBef>
                <a:spcPts val="0"/>
              </a:spcBef>
              <a:spcAft>
                <a:spcPts val="0"/>
              </a:spcAft>
              <a:buNone/>
            </a:pPr>
            <a:endParaRPr/>
          </a:p>
          <a:p>
            <a:pPr marL="0" lvl="0" indent="0" algn="l" rtl="0">
              <a:lnSpc>
                <a:spcPct val="115000"/>
              </a:lnSpc>
              <a:spcBef>
                <a:spcPts val="1400"/>
              </a:spcBef>
              <a:spcAft>
                <a:spcPts val="0"/>
              </a:spcAft>
              <a:buClr>
                <a:schemeClr val="dk1"/>
              </a:buClr>
              <a:buSzPts val="1100"/>
              <a:buFont typeface="Arial"/>
              <a:buNone/>
            </a:pPr>
            <a:r>
              <a:rPr lang="en">
                <a:solidFill>
                  <a:schemeClr val="dk1"/>
                </a:solidFill>
              </a:rPr>
              <a:t>A Deployment is one of the Kubernetes objects that is used to manage Pods via ReplicaSets in a declarative way. It provides updates control as well as rollback functionalities. This means you can update or downgrade an application to the desired version without experiencing a user blackout as well as roll back to the previous version in case the new version is unstable or filled with bugs.</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a:solidFill>
                  <a:schemeClr val="dk1"/>
                </a:solidFill>
              </a:rPr>
              <a:t>Using a declarative management style for Deployment allows it to bring the desired states of the defined application in a YAML file into reality.</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Deployment Features:</a:t>
            </a:r>
            <a:endParaRPr sz="1300" b="1">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a:solidFill>
                  <a:schemeClr val="dk1"/>
                </a:solidFill>
              </a:rPr>
              <a:t>A Deployment has the following features:</a:t>
            </a:r>
            <a:endParaRPr>
              <a:solidFill>
                <a:schemeClr val="dk1"/>
              </a:solidFill>
            </a:endParaRPr>
          </a:p>
          <a:p>
            <a:pPr marL="457200" lvl="0" indent="-298450" algn="l" rtl="0">
              <a:lnSpc>
                <a:spcPct val="115000"/>
              </a:lnSpc>
              <a:spcBef>
                <a:spcPts val="1400"/>
              </a:spcBef>
              <a:spcAft>
                <a:spcPts val="0"/>
              </a:spcAft>
              <a:buClr>
                <a:schemeClr val="dk1"/>
              </a:buClr>
              <a:buSzPts val="1100"/>
              <a:buChar char="●"/>
            </a:pPr>
            <a:r>
              <a:rPr lang="en">
                <a:solidFill>
                  <a:schemeClr val="dk1"/>
                </a:solidFill>
              </a:rPr>
              <a:t>Create a ReplicaSet and Pods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Update a ReplicaSet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Scale-up/down a Deployment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Pause/continue a Deployment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Rollback to the previous version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Clean up unwanted ReplicaSets</a:t>
            </a:r>
            <a:endParaRPr>
              <a:solidFill>
                <a:schemeClr val="dk1"/>
              </a:solidFill>
            </a:endParaRPr>
          </a:p>
          <a:p>
            <a:pPr marL="0" lvl="0" indent="0" algn="l" rtl="0">
              <a:spcBef>
                <a:spcPts val="1400"/>
              </a:spcBef>
              <a:spcAft>
                <a:spcPts val="0"/>
              </a:spcAft>
              <a:buNone/>
            </a:pPr>
            <a:endParaRPr/>
          </a:p>
        </p:txBody>
      </p:sp>
      <p:sp>
        <p:nvSpPr>
          <p:cNvPr id="424" name="Google Shape;424;gdc1ca26baa_0_4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d761c51ad5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gd761c51ad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dc1ca26baa_0_4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Like other workload objects, a</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i="1" u="sng">
                <a:solidFill>
                  <a:schemeClr val="hlink"/>
                </a:solidFill>
                <a:hlinkClick r:id="rId3"/>
              </a:rPr>
              <a:t>DaemonSet</a:t>
            </a:r>
            <a:r>
              <a:rPr lang="en">
                <a:solidFill>
                  <a:schemeClr val="dk1"/>
                </a:solidFill>
              </a:rPr>
              <a:t> manages groups of replicated</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Pods</a:t>
            </a:r>
            <a:r>
              <a:rPr lang="en">
                <a:solidFill>
                  <a:schemeClr val="dk1"/>
                </a:solidFill>
              </a:rPr>
              <a:t>. However, DaemonSets attempt to adhere to a one-Pod-per-node model, either across the entire cluster or a subset of nodes. As you add nodes to a</a:t>
            </a:r>
            <a:r>
              <a:rPr lang="en">
                <a:solidFill>
                  <a:schemeClr val="dk1"/>
                </a:solidFill>
                <a:uFill>
                  <a:noFill/>
                </a:uFill>
                <a:hlinkClick r:id="rId5">
                  <a:extLst>
                    <a:ext uri="{A12FA001-AC4F-418D-AE19-62706E023703}">
                      <ahyp:hlinkClr xmlns:ahyp="http://schemas.microsoft.com/office/drawing/2018/hyperlinkcolor" val="tx"/>
                    </a:ext>
                  </a:extLst>
                </a:hlinkClick>
              </a:rPr>
              <a:t> </a:t>
            </a:r>
            <a:r>
              <a:rPr lang="en" u="sng">
                <a:solidFill>
                  <a:schemeClr val="hlink"/>
                </a:solidFill>
                <a:hlinkClick r:id="rId5"/>
              </a:rPr>
              <a:t>node pool</a:t>
            </a:r>
            <a:r>
              <a:rPr lang="en">
                <a:solidFill>
                  <a:schemeClr val="dk1"/>
                </a:solidFill>
              </a:rPr>
              <a:t>, DaemonSets automatically add Pods to the new nodes as needed.</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435" name="Google Shape;435;gdc1ca26baa_0_4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dc1ca26baa_0_4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a:solidFill>
                  <a:schemeClr val="dk1"/>
                </a:solidFill>
              </a:rPr>
              <a:t>StatefulSets in Kubernetes are used for Stateful applications. The pods in StatefulSets are named with unique Identities and stable hostname. It stores the state information and other resilient data in a persistent volume. This persistent volume is attached to Cloud-based storage. It is going to be responsible for maintaining the state of your application.</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i="1">
                <a:solidFill>
                  <a:schemeClr val="dk1"/>
                </a:solidFill>
              </a:rPr>
              <a:t>StatefulSets</a:t>
            </a:r>
            <a:r>
              <a:rPr lang="en">
                <a:solidFill>
                  <a:schemeClr val="dk1"/>
                </a:solidFill>
              </a:rPr>
              <a:t> represent a set of</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rgbClr val="0563C1"/>
                </a:solidFill>
                <a:hlinkClick r:id="rId3">
                  <a:extLst>
                    <a:ext uri="{A12FA001-AC4F-418D-AE19-62706E023703}">
                      <ahyp:hlinkClr xmlns:ahyp="http://schemas.microsoft.com/office/drawing/2018/hyperlinkcolor" val="tx"/>
                    </a:ext>
                  </a:extLst>
                </a:hlinkClick>
              </a:rPr>
              <a:t>Pods</a:t>
            </a:r>
            <a:r>
              <a:rPr lang="en">
                <a:solidFill>
                  <a:schemeClr val="dk1"/>
                </a:solidFill>
              </a:rPr>
              <a:t> with unique, persistent identities and stable hostnames that GKE maintains regardless of where they are scheduled. The state information and other resilient data for any given StatefulSet Pod is maintained in</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rgbClr val="0563C1"/>
                </a:solidFill>
                <a:hlinkClick r:id="rId4">
                  <a:extLst>
                    <a:ext uri="{A12FA001-AC4F-418D-AE19-62706E023703}">
                      <ahyp:hlinkClr xmlns:ahyp="http://schemas.microsoft.com/office/drawing/2018/hyperlinkcolor" val="tx"/>
                    </a:ext>
                  </a:extLst>
                </a:hlinkClick>
              </a:rPr>
              <a:t>persistent disk storage</a:t>
            </a:r>
            <a:r>
              <a:rPr lang="en">
                <a:solidFill>
                  <a:schemeClr val="dk1"/>
                </a:solidFill>
              </a:rPr>
              <a:t> associated with the StatefulSet.</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a:solidFill>
                  <a:schemeClr val="dk1"/>
                </a:solidFill>
              </a:rPr>
              <a:t>StatefulSets use an ordinal index for the identity and ordering of their Pods. By default, StatefulSet Pods are deployed in sequential order and are terminated in reverse ordinal order. For example, a StatefulSet named web has its Pods named web-0, web-1, and web-2. When the web Pod specification is changed, its Pods are gracefully stopped and recreated in an ordered way; in this example, web-2 is terminated first, then web-1, and so on. Alternatively, you can specify the</a:t>
            </a:r>
            <a:r>
              <a:rPr lang="en">
                <a:solidFill>
                  <a:schemeClr val="dk1"/>
                </a:solidFill>
                <a:uFill>
                  <a:noFill/>
                </a:uFill>
                <a:hlinkClick r:id="rId5">
                  <a:extLst>
                    <a:ext uri="{A12FA001-AC4F-418D-AE19-62706E023703}">
                      <ahyp:hlinkClr xmlns:ahyp="http://schemas.microsoft.com/office/drawing/2018/hyperlinkcolor" val="tx"/>
                    </a:ext>
                  </a:extLst>
                </a:hlinkClick>
              </a:rPr>
              <a:t> </a:t>
            </a:r>
            <a:r>
              <a:rPr lang="en" u="sng">
                <a:solidFill>
                  <a:srgbClr val="0563C1"/>
                </a:solidFill>
                <a:hlinkClick r:id="rId5">
                  <a:extLst>
                    <a:ext uri="{A12FA001-AC4F-418D-AE19-62706E023703}">
                      <ahyp:hlinkClr xmlns:ahyp="http://schemas.microsoft.com/office/drawing/2018/hyperlinkcolor" val="tx"/>
                    </a:ext>
                  </a:extLst>
                </a:hlinkClick>
              </a:rPr>
              <a:t>podManagementPolicy: Parallel</a:t>
            </a:r>
            <a:r>
              <a:rPr lang="en">
                <a:solidFill>
                  <a:schemeClr val="dk1"/>
                </a:solidFill>
              </a:rPr>
              <a:t> field to have a StatefulSet launch or terminate all of its Pods in parallel, rather than waiting for Pods to become</a:t>
            </a:r>
            <a:r>
              <a:rPr lang="en">
                <a:solidFill>
                  <a:schemeClr val="dk1"/>
                </a:solidFill>
                <a:uFill>
                  <a:noFill/>
                </a:uFill>
                <a:hlinkClick r:id="rId6">
                  <a:extLst>
                    <a:ext uri="{A12FA001-AC4F-418D-AE19-62706E023703}">
                      <ahyp:hlinkClr xmlns:ahyp="http://schemas.microsoft.com/office/drawing/2018/hyperlinkcolor" val="tx"/>
                    </a:ext>
                  </a:extLst>
                </a:hlinkClick>
              </a:rPr>
              <a:t> </a:t>
            </a:r>
            <a:r>
              <a:rPr lang="en" u="sng">
                <a:solidFill>
                  <a:srgbClr val="0563C1"/>
                </a:solidFill>
                <a:hlinkClick r:id="rId6">
                  <a:extLst>
                    <a:ext uri="{A12FA001-AC4F-418D-AE19-62706E023703}">
                      <ahyp:hlinkClr xmlns:ahyp="http://schemas.microsoft.com/office/drawing/2018/hyperlinkcolor" val="tx"/>
                    </a:ext>
                  </a:extLst>
                </a:hlinkClick>
              </a:rPr>
              <a:t>Running and Ready</a:t>
            </a:r>
            <a:r>
              <a:rPr lang="en">
                <a:solidFill>
                  <a:schemeClr val="dk1"/>
                </a:solidFill>
              </a:rPr>
              <a:t> or to be terminated prior to launching or terminating another Pod.</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a:solidFill>
                  <a:schemeClr val="dk1"/>
                </a:solidFill>
              </a:rPr>
              <a:t>StatefulSets use a</a:t>
            </a:r>
            <a:r>
              <a:rPr lang="en">
                <a:solidFill>
                  <a:schemeClr val="dk1"/>
                </a:solidFill>
                <a:uFill>
                  <a:noFill/>
                </a:uFill>
                <a:hlinkClick r:id="rId7">
                  <a:extLst>
                    <a:ext uri="{A12FA001-AC4F-418D-AE19-62706E023703}">
                      <ahyp:hlinkClr xmlns:ahyp="http://schemas.microsoft.com/office/drawing/2018/hyperlinkcolor" val="tx"/>
                    </a:ext>
                  </a:extLst>
                </a:hlinkClick>
              </a:rPr>
              <a:t> </a:t>
            </a:r>
            <a:r>
              <a:rPr lang="en" u="sng">
                <a:solidFill>
                  <a:srgbClr val="0563C1"/>
                </a:solidFill>
                <a:hlinkClick r:id="rId7">
                  <a:extLst>
                    <a:ext uri="{A12FA001-AC4F-418D-AE19-62706E023703}">
                      <ahyp:hlinkClr xmlns:ahyp="http://schemas.microsoft.com/office/drawing/2018/hyperlinkcolor" val="tx"/>
                    </a:ext>
                  </a:extLst>
                </a:hlinkClick>
              </a:rPr>
              <a:t>Pod template</a:t>
            </a:r>
            <a:r>
              <a:rPr lang="en">
                <a:solidFill>
                  <a:schemeClr val="dk1"/>
                </a:solidFill>
              </a:rPr>
              <a:t>, which contains a</a:t>
            </a:r>
            <a:r>
              <a:rPr lang="en">
                <a:solidFill>
                  <a:schemeClr val="dk1"/>
                </a:solidFill>
                <a:uFill>
                  <a:noFill/>
                </a:uFill>
                <a:hlinkClick r:id="rId8">
                  <a:extLst>
                    <a:ext uri="{A12FA001-AC4F-418D-AE19-62706E023703}">
                      <ahyp:hlinkClr xmlns:ahyp="http://schemas.microsoft.com/office/drawing/2018/hyperlinkcolor" val="tx"/>
                    </a:ext>
                  </a:extLst>
                </a:hlinkClick>
              </a:rPr>
              <a:t> </a:t>
            </a:r>
            <a:r>
              <a:rPr lang="en" u="sng">
                <a:solidFill>
                  <a:srgbClr val="0563C1"/>
                </a:solidFill>
                <a:hlinkClick r:id="rId8">
                  <a:extLst>
                    <a:ext uri="{A12FA001-AC4F-418D-AE19-62706E023703}">
                      <ahyp:hlinkClr xmlns:ahyp="http://schemas.microsoft.com/office/drawing/2018/hyperlinkcolor" val="tx"/>
                    </a:ext>
                  </a:extLst>
                </a:hlinkClick>
              </a:rPr>
              <a:t>specification</a:t>
            </a:r>
            <a:r>
              <a:rPr lang="en">
                <a:solidFill>
                  <a:schemeClr val="dk1"/>
                </a:solidFill>
              </a:rPr>
              <a:t> for its Pods. The Pod specification determines how each Pod should look: what applications should run inside its containers, which volumes it should mount, its labels and selectors, and more.</a:t>
            </a:r>
            <a:endParaRPr>
              <a:solidFill>
                <a:schemeClr val="dk1"/>
              </a:solidFill>
            </a:endParaRPr>
          </a:p>
          <a:p>
            <a:pPr marL="0" lvl="0" indent="0" algn="l" rtl="0">
              <a:spcBef>
                <a:spcPts val="1400"/>
              </a:spcBef>
              <a:spcAft>
                <a:spcPts val="0"/>
              </a:spcAft>
              <a:buNone/>
            </a:pPr>
            <a:endParaRPr>
              <a:solidFill>
                <a:schemeClr val="dk1"/>
              </a:solidFill>
            </a:endParaRPr>
          </a:p>
        </p:txBody>
      </p:sp>
      <p:sp>
        <p:nvSpPr>
          <p:cNvPr id="446" name="Google Shape;446;gdc1ca26baa_0_4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dc1ca26baa_0_44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a:solidFill>
                  <a:schemeClr val="dk1"/>
                </a:solidFill>
              </a:rPr>
              <a:t>StatefulSets in Kubernetes are used for Stateful applications. The pods in StatefulSets are named with unique Identities and stable hostname. It stores the state information and other resilient data in a persistent volume. This persistent volume is attached to Cloud-based storage. It is going to be responsible for maintaining the state of your application.</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i="1">
                <a:solidFill>
                  <a:schemeClr val="dk1"/>
                </a:solidFill>
              </a:rPr>
              <a:t>StatefulSets</a:t>
            </a:r>
            <a:r>
              <a:rPr lang="en">
                <a:solidFill>
                  <a:schemeClr val="dk1"/>
                </a:solidFill>
              </a:rPr>
              <a:t> represent a set of</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rgbClr val="0563C1"/>
                </a:solidFill>
                <a:hlinkClick r:id="rId3">
                  <a:extLst>
                    <a:ext uri="{A12FA001-AC4F-418D-AE19-62706E023703}">
                      <ahyp:hlinkClr xmlns:ahyp="http://schemas.microsoft.com/office/drawing/2018/hyperlinkcolor" val="tx"/>
                    </a:ext>
                  </a:extLst>
                </a:hlinkClick>
              </a:rPr>
              <a:t>Pods</a:t>
            </a:r>
            <a:r>
              <a:rPr lang="en">
                <a:solidFill>
                  <a:schemeClr val="dk1"/>
                </a:solidFill>
              </a:rPr>
              <a:t> with unique, persistent identities and stable hostnames that GKE maintains regardless of where they are scheduled. The state information and other resilient data for any given StatefulSet Pod is maintained in</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rgbClr val="0563C1"/>
                </a:solidFill>
                <a:hlinkClick r:id="rId4">
                  <a:extLst>
                    <a:ext uri="{A12FA001-AC4F-418D-AE19-62706E023703}">
                      <ahyp:hlinkClr xmlns:ahyp="http://schemas.microsoft.com/office/drawing/2018/hyperlinkcolor" val="tx"/>
                    </a:ext>
                  </a:extLst>
                </a:hlinkClick>
              </a:rPr>
              <a:t>persistent disk storage</a:t>
            </a:r>
            <a:r>
              <a:rPr lang="en">
                <a:solidFill>
                  <a:schemeClr val="dk1"/>
                </a:solidFill>
              </a:rPr>
              <a:t> associated with the StatefulSet.</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a:solidFill>
                  <a:schemeClr val="dk1"/>
                </a:solidFill>
              </a:rPr>
              <a:t>StatefulSets use an ordinal index for the identity and ordering of their Pods. By default, StatefulSet Pods are deployed in sequential order and are terminated in reverse ordinal order. For example, a StatefulSet named web has its Pods named web-0, web-1, and web-2. When the web Pod specification is changed, its Pods are gracefully stopped and recreated in an ordered way; in this example, web-2 is terminated first, then web-1, and so on. Alternatively, you can specify the</a:t>
            </a:r>
            <a:r>
              <a:rPr lang="en">
                <a:solidFill>
                  <a:schemeClr val="dk1"/>
                </a:solidFill>
                <a:uFill>
                  <a:noFill/>
                </a:uFill>
                <a:hlinkClick r:id="rId5">
                  <a:extLst>
                    <a:ext uri="{A12FA001-AC4F-418D-AE19-62706E023703}">
                      <ahyp:hlinkClr xmlns:ahyp="http://schemas.microsoft.com/office/drawing/2018/hyperlinkcolor" val="tx"/>
                    </a:ext>
                  </a:extLst>
                </a:hlinkClick>
              </a:rPr>
              <a:t> </a:t>
            </a:r>
            <a:r>
              <a:rPr lang="en" u="sng">
                <a:solidFill>
                  <a:srgbClr val="0563C1"/>
                </a:solidFill>
                <a:hlinkClick r:id="rId5">
                  <a:extLst>
                    <a:ext uri="{A12FA001-AC4F-418D-AE19-62706E023703}">
                      <ahyp:hlinkClr xmlns:ahyp="http://schemas.microsoft.com/office/drawing/2018/hyperlinkcolor" val="tx"/>
                    </a:ext>
                  </a:extLst>
                </a:hlinkClick>
              </a:rPr>
              <a:t>podManagementPolicy: Parallel</a:t>
            </a:r>
            <a:r>
              <a:rPr lang="en">
                <a:solidFill>
                  <a:schemeClr val="dk1"/>
                </a:solidFill>
              </a:rPr>
              <a:t> field to have a StatefulSet launch or terminate all of its Pods in parallel, rather than waiting for Pods to become</a:t>
            </a:r>
            <a:r>
              <a:rPr lang="en">
                <a:solidFill>
                  <a:schemeClr val="dk1"/>
                </a:solidFill>
                <a:uFill>
                  <a:noFill/>
                </a:uFill>
                <a:hlinkClick r:id="rId6">
                  <a:extLst>
                    <a:ext uri="{A12FA001-AC4F-418D-AE19-62706E023703}">
                      <ahyp:hlinkClr xmlns:ahyp="http://schemas.microsoft.com/office/drawing/2018/hyperlinkcolor" val="tx"/>
                    </a:ext>
                  </a:extLst>
                </a:hlinkClick>
              </a:rPr>
              <a:t> </a:t>
            </a:r>
            <a:r>
              <a:rPr lang="en" u="sng">
                <a:solidFill>
                  <a:srgbClr val="0563C1"/>
                </a:solidFill>
                <a:hlinkClick r:id="rId6">
                  <a:extLst>
                    <a:ext uri="{A12FA001-AC4F-418D-AE19-62706E023703}">
                      <ahyp:hlinkClr xmlns:ahyp="http://schemas.microsoft.com/office/drawing/2018/hyperlinkcolor" val="tx"/>
                    </a:ext>
                  </a:extLst>
                </a:hlinkClick>
              </a:rPr>
              <a:t>Running and Ready</a:t>
            </a:r>
            <a:r>
              <a:rPr lang="en">
                <a:solidFill>
                  <a:schemeClr val="dk1"/>
                </a:solidFill>
              </a:rPr>
              <a:t> or to be terminated prior to launching or terminating another Pod.</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a:solidFill>
                  <a:schemeClr val="dk1"/>
                </a:solidFill>
              </a:rPr>
              <a:t>StatefulSets use a</a:t>
            </a:r>
            <a:r>
              <a:rPr lang="en">
                <a:solidFill>
                  <a:schemeClr val="dk1"/>
                </a:solidFill>
                <a:uFill>
                  <a:noFill/>
                </a:uFill>
                <a:hlinkClick r:id="rId7">
                  <a:extLst>
                    <a:ext uri="{A12FA001-AC4F-418D-AE19-62706E023703}">
                      <ahyp:hlinkClr xmlns:ahyp="http://schemas.microsoft.com/office/drawing/2018/hyperlinkcolor" val="tx"/>
                    </a:ext>
                  </a:extLst>
                </a:hlinkClick>
              </a:rPr>
              <a:t> </a:t>
            </a:r>
            <a:r>
              <a:rPr lang="en" u="sng">
                <a:solidFill>
                  <a:srgbClr val="0563C1"/>
                </a:solidFill>
                <a:hlinkClick r:id="rId7">
                  <a:extLst>
                    <a:ext uri="{A12FA001-AC4F-418D-AE19-62706E023703}">
                      <ahyp:hlinkClr xmlns:ahyp="http://schemas.microsoft.com/office/drawing/2018/hyperlinkcolor" val="tx"/>
                    </a:ext>
                  </a:extLst>
                </a:hlinkClick>
              </a:rPr>
              <a:t>Pod template</a:t>
            </a:r>
            <a:r>
              <a:rPr lang="en">
                <a:solidFill>
                  <a:schemeClr val="dk1"/>
                </a:solidFill>
              </a:rPr>
              <a:t>, which contains a</a:t>
            </a:r>
            <a:r>
              <a:rPr lang="en">
                <a:solidFill>
                  <a:schemeClr val="dk1"/>
                </a:solidFill>
                <a:uFill>
                  <a:noFill/>
                </a:uFill>
                <a:hlinkClick r:id="rId8">
                  <a:extLst>
                    <a:ext uri="{A12FA001-AC4F-418D-AE19-62706E023703}">
                      <ahyp:hlinkClr xmlns:ahyp="http://schemas.microsoft.com/office/drawing/2018/hyperlinkcolor" val="tx"/>
                    </a:ext>
                  </a:extLst>
                </a:hlinkClick>
              </a:rPr>
              <a:t> </a:t>
            </a:r>
            <a:r>
              <a:rPr lang="en" u="sng">
                <a:solidFill>
                  <a:srgbClr val="0563C1"/>
                </a:solidFill>
                <a:hlinkClick r:id="rId8">
                  <a:extLst>
                    <a:ext uri="{A12FA001-AC4F-418D-AE19-62706E023703}">
                      <ahyp:hlinkClr xmlns:ahyp="http://schemas.microsoft.com/office/drawing/2018/hyperlinkcolor" val="tx"/>
                    </a:ext>
                  </a:extLst>
                </a:hlinkClick>
              </a:rPr>
              <a:t>specification</a:t>
            </a:r>
            <a:r>
              <a:rPr lang="en">
                <a:solidFill>
                  <a:schemeClr val="dk1"/>
                </a:solidFill>
              </a:rPr>
              <a:t> for its Pods. The Pod specification determines how each Pod should look: what applications should run inside its containers, which volumes it should mount, its labels and selectors, and more.</a:t>
            </a:r>
            <a:endParaRPr>
              <a:solidFill>
                <a:schemeClr val="dk1"/>
              </a:solidFill>
            </a:endParaRPr>
          </a:p>
          <a:p>
            <a:pPr marL="0" lvl="0" indent="0" algn="l" rtl="0">
              <a:spcBef>
                <a:spcPts val="1400"/>
              </a:spcBef>
              <a:spcAft>
                <a:spcPts val="0"/>
              </a:spcAft>
              <a:buNone/>
            </a:pPr>
            <a:endParaRPr>
              <a:solidFill>
                <a:schemeClr val="dk1"/>
              </a:solidFill>
            </a:endParaRPr>
          </a:p>
        </p:txBody>
      </p:sp>
      <p:sp>
        <p:nvSpPr>
          <p:cNvPr id="456" name="Google Shape;456;gdc1ca26baa_0_4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dc1ca26baa_0_45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a:solidFill>
                  <a:schemeClr val="dk1"/>
                </a:solidFill>
              </a:rPr>
              <a:t>StatefulSets in Kubernetes are used for Stateful applications. The pods in StatefulSets are named with unique Identities and stable hostname. It stores the state information and other resilient data in a persistent volume. This persistent volume is attached to Cloud-based storage. It is going to be responsible for maintaining the state of your application.</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i="1">
                <a:solidFill>
                  <a:schemeClr val="dk1"/>
                </a:solidFill>
              </a:rPr>
              <a:t>StatefulSets</a:t>
            </a:r>
            <a:r>
              <a:rPr lang="en">
                <a:solidFill>
                  <a:schemeClr val="dk1"/>
                </a:solidFill>
              </a:rPr>
              <a:t> represent a set of</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rgbClr val="0563C1"/>
                </a:solidFill>
                <a:hlinkClick r:id="rId3">
                  <a:extLst>
                    <a:ext uri="{A12FA001-AC4F-418D-AE19-62706E023703}">
                      <ahyp:hlinkClr xmlns:ahyp="http://schemas.microsoft.com/office/drawing/2018/hyperlinkcolor" val="tx"/>
                    </a:ext>
                  </a:extLst>
                </a:hlinkClick>
              </a:rPr>
              <a:t>Pods</a:t>
            </a:r>
            <a:r>
              <a:rPr lang="en">
                <a:solidFill>
                  <a:schemeClr val="dk1"/>
                </a:solidFill>
              </a:rPr>
              <a:t> with unique, persistent identities and stable hostnames that GKE maintains regardless of where they are scheduled. The state information and other resilient data for any given StatefulSet Pod is maintained in</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rgbClr val="0563C1"/>
                </a:solidFill>
                <a:hlinkClick r:id="rId4">
                  <a:extLst>
                    <a:ext uri="{A12FA001-AC4F-418D-AE19-62706E023703}">
                      <ahyp:hlinkClr xmlns:ahyp="http://schemas.microsoft.com/office/drawing/2018/hyperlinkcolor" val="tx"/>
                    </a:ext>
                  </a:extLst>
                </a:hlinkClick>
              </a:rPr>
              <a:t>persistent disk storage</a:t>
            </a:r>
            <a:r>
              <a:rPr lang="en">
                <a:solidFill>
                  <a:schemeClr val="dk1"/>
                </a:solidFill>
              </a:rPr>
              <a:t> associated with the StatefulSet.</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a:solidFill>
                  <a:schemeClr val="dk1"/>
                </a:solidFill>
              </a:rPr>
              <a:t>StatefulSets use an ordinal index for the identity and ordering of their Pods. By default, StatefulSet Pods are deployed in sequential order and are terminated in reverse ordinal order. For example, a StatefulSet named web has its Pods named web-0, web-1, and web-2. When the web Pod specification is changed, its Pods are gracefully stopped and recreated in an ordered way; in this example, web-2 is terminated first, then web-1, and so on. Alternatively, you can specify the</a:t>
            </a:r>
            <a:r>
              <a:rPr lang="en">
                <a:solidFill>
                  <a:schemeClr val="dk1"/>
                </a:solidFill>
                <a:uFill>
                  <a:noFill/>
                </a:uFill>
                <a:hlinkClick r:id="rId5">
                  <a:extLst>
                    <a:ext uri="{A12FA001-AC4F-418D-AE19-62706E023703}">
                      <ahyp:hlinkClr xmlns:ahyp="http://schemas.microsoft.com/office/drawing/2018/hyperlinkcolor" val="tx"/>
                    </a:ext>
                  </a:extLst>
                </a:hlinkClick>
              </a:rPr>
              <a:t> </a:t>
            </a:r>
            <a:r>
              <a:rPr lang="en" u="sng">
                <a:solidFill>
                  <a:srgbClr val="0563C1"/>
                </a:solidFill>
                <a:hlinkClick r:id="rId5">
                  <a:extLst>
                    <a:ext uri="{A12FA001-AC4F-418D-AE19-62706E023703}">
                      <ahyp:hlinkClr xmlns:ahyp="http://schemas.microsoft.com/office/drawing/2018/hyperlinkcolor" val="tx"/>
                    </a:ext>
                  </a:extLst>
                </a:hlinkClick>
              </a:rPr>
              <a:t>podManagementPolicy: Parallel</a:t>
            </a:r>
            <a:r>
              <a:rPr lang="en">
                <a:solidFill>
                  <a:schemeClr val="dk1"/>
                </a:solidFill>
              </a:rPr>
              <a:t> field to have a StatefulSet launch or terminate all of its Pods in parallel, rather than waiting for Pods to become</a:t>
            </a:r>
            <a:r>
              <a:rPr lang="en">
                <a:solidFill>
                  <a:schemeClr val="dk1"/>
                </a:solidFill>
                <a:uFill>
                  <a:noFill/>
                </a:uFill>
                <a:hlinkClick r:id="rId6">
                  <a:extLst>
                    <a:ext uri="{A12FA001-AC4F-418D-AE19-62706E023703}">
                      <ahyp:hlinkClr xmlns:ahyp="http://schemas.microsoft.com/office/drawing/2018/hyperlinkcolor" val="tx"/>
                    </a:ext>
                  </a:extLst>
                </a:hlinkClick>
              </a:rPr>
              <a:t> </a:t>
            </a:r>
            <a:r>
              <a:rPr lang="en" u="sng">
                <a:solidFill>
                  <a:srgbClr val="0563C1"/>
                </a:solidFill>
                <a:hlinkClick r:id="rId6">
                  <a:extLst>
                    <a:ext uri="{A12FA001-AC4F-418D-AE19-62706E023703}">
                      <ahyp:hlinkClr xmlns:ahyp="http://schemas.microsoft.com/office/drawing/2018/hyperlinkcolor" val="tx"/>
                    </a:ext>
                  </a:extLst>
                </a:hlinkClick>
              </a:rPr>
              <a:t>Running and Ready</a:t>
            </a:r>
            <a:r>
              <a:rPr lang="en">
                <a:solidFill>
                  <a:schemeClr val="dk1"/>
                </a:solidFill>
              </a:rPr>
              <a:t> or to be terminated prior to launching or terminating another Pod.</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a:solidFill>
                  <a:schemeClr val="dk1"/>
                </a:solidFill>
              </a:rPr>
              <a:t>StatefulSets use a</a:t>
            </a:r>
            <a:r>
              <a:rPr lang="en">
                <a:solidFill>
                  <a:schemeClr val="dk1"/>
                </a:solidFill>
                <a:uFill>
                  <a:noFill/>
                </a:uFill>
                <a:hlinkClick r:id="rId7">
                  <a:extLst>
                    <a:ext uri="{A12FA001-AC4F-418D-AE19-62706E023703}">
                      <ahyp:hlinkClr xmlns:ahyp="http://schemas.microsoft.com/office/drawing/2018/hyperlinkcolor" val="tx"/>
                    </a:ext>
                  </a:extLst>
                </a:hlinkClick>
              </a:rPr>
              <a:t> </a:t>
            </a:r>
            <a:r>
              <a:rPr lang="en" u="sng">
                <a:solidFill>
                  <a:srgbClr val="0563C1"/>
                </a:solidFill>
                <a:hlinkClick r:id="rId7">
                  <a:extLst>
                    <a:ext uri="{A12FA001-AC4F-418D-AE19-62706E023703}">
                      <ahyp:hlinkClr xmlns:ahyp="http://schemas.microsoft.com/office/drawing/2018/hyperlinkcolor" val="tx"/>
                    </a:ext>
                  </a:extLst>
                </a:hlinkClick>
              </a:rPr>
              <a:t>Pod template</a:t>
            </a:r>
            <a:r>
              <a:rPr lang="en">
                <a:solidFill>
                  <a:schemeClr val="dk1"/>
                </a:solidFill>
              </a:rPr>
              <a:t>, which contains a</a:t>
            </a:r>
            <a:r>
              <a:rPr lang="en">
                <a:solidFill>
                  <a:schemeClr val="dk1"/>
                </a:solidFill>
                <a:uFill>
                  <a:noFill/>
                </a:uFill>
                <a:hlinkClick r:id="rId8">
                  <a:extLst>
                    <a:ext uri="{A12FA001-AC4F-418D-AE19-62706E023703}">
                      <ahyp:hlinkClr xmlns:ahyp="http://schemas.microsoft.com/office/drawing/2018/hyperlinkcolor" val="tx"/>
                    </a:ext>
                  </a:extLst>
                </a:hlinkClick>
              </a:rPr>
              <a:t> </a:t>
            </a:r>
            <a:r>
              <a:rPr lang="en" u="sng">
                <a:solidFill>
                  <a:srgbClr val="0563C1"/>
                </a:solidFill>
                <a:hlinkClick r:id="rId8">
                  <a:extLst>
                    <a:ext uri="{A12FA001-AC4F-418D-AE19-62706E023703}">
                      <ahyp:hlinkClr xmlns:ahyp="http://schemas.microsoft.com/office/drawing/2018/hyperlinkcolor" val="tx"/>
                    </a:ext>
                  </a:extLst>
                </a:hlinkClick>
              </a:rPr>
              <a:t>specification</a:t>
            </a:r>
            <a:r>
              <a:rPr lang="en">
                <a:solidFill>
                  <a:schemeClr val="dk1"/>
                </a:solidFill>
              </a:rPr>
              <a:t> for its Pods. The Pod specification determines how each Pod should look: what applications should run inside its containers, which volumes it should mount, its labels and selectors, and more.</a:t>
            </a:r>
            <a:endParaRPr>
              <a:solidFill>
                <a:schemeClr val="dk1"/>
              </a:solidFill>
            </a:endParaRPr>
          </a:p>
          <a:p>
            <a:pPr marL="0" lvl="0" indent="0" algn="l" rtl="0">
              <a:spcBef>
                <a:spcPts val="1400"/>
              </a:spcBef>
              <a:spcAft>
                <a:spcPts val="0"/>
              </a:spcAft>
              <a:buNone/>
            </a:pPr>
            <a:endParaRPr>
              <a:solidFill>
                <a:schemeClr val="dk1"/>
              </a:solidFill>
            </a:endParaRPr>
          </a:p>
        </p:txBody>
      </p:sp>
      <p:sp>
        <p:nvSpPr>
          <p:cNvPr id="466" name="Google Shape;466;gdc1ca26baa_0_4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dc1ca26baa_0_46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a:solidFill>
                  <a:schemeClr val="dk1"/>
                </a:solidFill>
              </a:rPr>
              <a:t>StatefulSets in Kubernetes are used for Stateful applications. The pods in StatefulSets are named with unique Identities and stable hostname. It stores the state information and other resilient data in a persistent volume. This persistent volume is attached to Cloud-based storage. It is going to be responsible for maintaining the state of your application.</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i="1">
                <a:solidFill>
                  <a:schemeClr val="dk1"/>
                </a:solidFill>
              </a:rPr>
              <a:t>StatefulSets</a:t>
            </a:r>
            <a:r>
              <a:rPr lang="en">
                <a:solidFill>
                  <a:schemeClr val="dk1"/>
                </a:solidFill>
              </a:rPr>
              <a:t> represent a set of</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rgbClr val="0563C1"/>
                </a:solidFill>
                <a:hlinkClick r:id="rId3">
                  <a:extLst>
                    <a:ext uri="{A12FA001-AC4F-418D-AE19-62706E023703}">
                      <ahyp:hlinkClr xmlns:ahyp="http://schemas.microsoft.com/office/drawing/2018/hyperlinkcolor" val="tx"/>
                    </a:ext>
                  </a:extLst>
                </a:hlinkClick>
              </a:rPr>
              <a:t>Pods</a:t>
            </a:r>
            <a:r>
              <a:rPr lang="en">
                <a:solidFill>
                  <a:schemeClr val="dk1"/>
                </a:solidFill>
              </a:rPr>
              <a:t> with unique, persistent identities and stable hostnames that GKE maintains regardless of where they are scheduled. The state information and other resilient data for any given StatefulSet Pod is maintained in</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rgbClr val="0563C1"/>
                </a:solidFill>
                <a:hlinkClick r:id="rId4">
                  <a:extLst>
                    <a:ext uri="{A12FA001-AC4F-418D-AE19-62706E023703}">
                      <ahyp:hlinkClr xmlns:ahyp="http://schemas.microsoft.com/office/drawing/2018/hyperlinkcolor" val="tx"/>
                    </a:ext>
                  </a:extLst>
                </a:hlinkClick>
              </a:rPr>
              <a:t>persistent disk storage</a:t>
            </a:r>
            <a:r>
              <a:rPr lang="en">
                <a:solidFill>
                  <a:schemeClr val="dk1"/>
                </a:solidFill>
              </a:rPr>
              <a:t> associated with the StatefulSet.</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a:solidFill>
                  <a:schemeClr val="dk1"/>
                </a:solidFill>
              </a:rPr>
              <a:t>StatefulSets use an ordinal index for the identity and ordering of their Pods. By default, StatefulSet Pods are deployed in sequential order and are terminated in reverse ordinal order. For example, a StatefulSet named web has its Pods named web-0, web-1, and web-2. When the web Pod specification is changed, its Pods are gracefully stopped and recreated in an ordered way; in this example, web-2 is terminated first, then web-1, and so on. Alternatively, you can specify the</a:t>
            </a:r>
            <a:r>
              <a:rPr lang="en">
                <a:solidFill>
                  <a:schemeClr val="dk1"/>
                </a:solidFill>
                <a:uFill>
                  <a:noFill/>
                </a:uFill>
                <a:hlinkClick r:id="rId5">
                  <a:extLst>
                    <a:ext uri="{A12FA001-AC4F-418D-AE19-62706E023703}">
                      <ahyp:hlinkClr xmlns:ahyp="http://schemas.microsoft.com/office/drawing/2018/hyperlinkcolor" val="tx"/>
                    </a:ext>
                  </a:extLst>
                </a:hlinkClick>
              </a:rPr>
              <a:t> </a:t>
            </a:r>
            <a:r>
              <a:rPr lang="en" u="sng">
                <a:solidFill>
                  <a:srgbClr val="0563C1"/>
                </a:solidFill>
                <a:hlinkClick r:id="rId5">
                  <a:extLst>
                    <a:ext uri="{A12FA001-AC4F-418D-AE19-62706E023703}">
                      <ahyp:hlinkClr xmlns:ahyp="http://schemas.microsoft.com/office/drawing/2018/hyperlinkcolor" val="tx"/>
                    </a:ext>
                  </a:extLst>
                </a:hlinkClick>
              </a:rPr>
              <a:t>podManagementPolicy: Parallel</a:t>
            </a:r>
            <a:r>
              <a:rPr lang="en">
                <a:solidFill>
                  <a:schemeClr val="dk1"/>
                </a:solidFill>
              </a:rPr>
              <a:t> field to have a StatefulSet launch or terminate all of its Pods in parallel, rather than waiting for Pods to become</a:t>
            </a:r>
            <a:r>
              <a:rPr lang="en">
                <a:solidFill>
                  <a:schemeClr val="dk1"/>
                </a:solidFill>
                <a:uFill>
                  <a:noFill/>
                </a:uFill>
                <a:hlinkClick r:id="rId6">
                  <a:extLst>
                    <a:ext uri="{A12FA001-AC4F-418D-AE19-62706E023703}">
                      <ahyp:hlinkClr xmlns:ahyp="http://schemas.microsoft.com/office/drawing/2018/hyperlinkcolor" val="tx"/>
                    </a:ext>
                  </a:extLst>
                </a:hlinkClick>
              </a:rPr>
              <a:t> </a:t>
            </a:r>
            <a:r>
              <a:rPr lang="en" u="sng">
                <a:solidFill>
                  <a:srgbClr val="0563C1"/>
                </a:solidFill>
                <a:hlinkClick r:id="rId6">
                  <a:extLst>
                    <a:ext uri="{A12FA001-AC4F-418D-AE19-62706E023703}">
                      <ahyp:hlinkClr xmlns:ahyp="http://schemas.microsoft.com/office/drawing/2018/hyperlinkcolor" val="tx"/>
                    </a:ext>
                  </a:extLst>
                </a:hlinkClick>
              </a:rPr>
              <a:t>Running and Ready</a:t>
            </a:r>
            <a:r>
              <a:rPr lang="en">
                <a:solidFill>
                  <a:schemeClr val="dk1"/>
                </a:solidFill>
              </a:rPr>
              <a:t> or to be terminated prior to launching or terminating another Pod.</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a:solidFill>
                  <a:schemeClr val="dk1"/>
                </a:solidFill>
              </a:rPr>
              <a:t>StatefulSets use a</a:t>
            </a:r>
            <a:r>
              <a:rPr lang="en">
                <a:solidFill>
                  <a:schemeClr val="dk1"/>
                </a:solidFill>
                <a:uFill>
                  <a:noFill/>
                </a:uFill>
                <a:hlinkClick r:id="rId7">
                  <a:extLst>
                    <a:ext uri="{A12FA001-AC4F-418D-AE19-62706E023703}">
                      <ahyp:hlinkClr xmlns:ahyp="http://schemas.microsoft.com/office/drawing/2018/hyperlinkcolor" val="tx"/>
                    </a:ext>
                  </a:extLst>
                </a:hlinkClick>
              </a:rPr>
              <a:t> </a:t>
            </a:r>
            <a:r>
              <a:rPr lang="en" u="sng">
                <a:solidFill>
                  <a:srgbClr val="0563C1"/>
                </a:solidFill>
                <a:hlinkClick r:id="rId7">
                  <a:extLst>
                    <a:ext uri="{A12FA001-AC4F-418D-AE19-62706E023703}">
                      <ahyp:hlinkClr xmlns:ahyp="http://schemas.microsoft.com/office/drawing/2018/hyperlinkcolor" val="tx"/>
                    </a:ext>
                  </a:extLst>
                </a:hlinkClick>
              </a:rPr>
              <a:t>Pod template</a:t>
            </a:r>
            <a:r>
              <a:rPr lang="en">
                <a:solidFill>
                  <a:schemeClr val="dk1"/>
                </a:solidFill>
              </a:rPr>
              <a:t>, which contains a</a:t>
            </a:r>
            <a:r>
              <a:rPr lang="en">
                <a:solidFill>
                  <a:schemeClr val="dk1"/>
                </a:solidFill>
                <a:uFill>
                  <a:noFill/>
                </a:uFill>
                <a:hlinkClick r:id="rId8">
                  <a:extLst>
                    <a:ext uri="{A12FA001-AC4F-418D-AE19-62706E023703}">
                      <ahyp:hlinkClr xmlns:ahyp="http://schemas.microsoft.com/office/drawing/2018/hyperlinkcolor" val="tx"/>
                    </a:ext>
                  </a:extLst>
                </a:hlinkClick>
              </a:rPr>
              <a:t> </a:t>
            </a:r>
            <a:r>
              <a:rPr lang="en" u="sng">
                <a:solidFill>
                  <a:srgbClr val="0563C1"/>
                </a:solidFill>
                <a:hlinkClick r:id="rId8">
                  <a:extLst>
                    <a:ext uri="{A12FA001-AC4F-418D-AE19-62706E023703}">
                      <ahyp:hlinkClr xmlns:ahyp="http://schemas.microsoft.com/office/drawing/2018/hyperlinkcolor" val="tx"/>
                    </a:ext>
                  </a:extLst>
                </a:hlinkClick>
              </a:rPr>
              <a:t>specification</a:t>
            </a:r>
            <a:r>
              <a:rPr lang="en">
                <a:solidFill>
                  <a:schemeClr val="dk1"/>
                </a:solidFill>
              </a:rPr>
              <a:t> for its Pods. The Pod specification determines how each Pod should look: what applications should run inside its containers, which volumes it should mount, its labels and selectors, and more.</a:t>
            </a:r>
            <a:endParaRPr>
              <a:solidFill>
                <a:schemeClr val="dk1"/>
              </a:solidFill>
            </a:endParaRPr>
          </a:p>
          <a:p>
            <a:pPr marL="0" lvl="0" indent="0" algn="l" rtl="0">
              <a:spcBef>
                <a:spcPts val="1400"/>
              </a:spcBef>
              <a:spcAft>
                <a:spcPts val="0"/>
              </a:spcAft>
              <a:buNone/>
            </a:pPr>
            <a:endParaRPr>
              <a:solidFill>
                <a:schemeClr val="dk1"/>
              </a:solidFill>
            </a:endParaRPr>
          </a:p>
        </p:txBody>
      </p:sp>
      <p:sp>
        <p:nvSpPr>
          <p:cNvPr id="477" name="Google Shape;477;gdc1ca26baa_0_4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dc1ca26baa_0_47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a:solidFill>
                  <a:schemeClr val="dk1"/>
                </a:solidFill>
              </a:rPr>
              <a:t>StatefulSets in Kubernetes are used for Stateful applications. The pods in StatefulSets are named with unique Identities and stable hostname. It stores the state information and other resilient data in a persistent volume. This persistent volume is attached to Cloud-based storage. It is going to be responsible for maintaining the state of your application.</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i="1">
                <a:solidFill>
                  <a:schemeClr val="dk1"/>
                </a:solidFill>
              </a:rPr>
              <a:t>StatefulSets</a:t>
            </a:r>
            <a:r>
              <a:rPr lang="en">
                <a:solidFill>
                  <a:schemeClr val="dk1"/>
                </a:solidFill>
              </a:rPr>
              <a:t> represent a set of</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rgbClr val="0563C1"/>
                </a:solidFill>
                <a:hlinkClick r:id="rId3">
                  <a:extLst>
                    <a:ext uri="{A12FA001-AC4F-418D-AE19-62706E023703}">
                      <ahyp:hlinkClr xmlns:ahyp="http://schemas.microsoft.com/office/drawing/2018/hyperlinkcolor" val="tx"/>
                    </a:ext>
                  </a:extLst>
                </a:hlinkClick>
              </a:rPr>
              <a:t>Pods</a:t>
            </a:r>
            <a:r>
              <a:rPr lang="en">
                <a:solidFill>
                  <a:schemeClr val="dk1"/>
                </a:solidFill>
              </a:rPr>
              <a:t> with unique, persistent identities and stable hostnames that GKE maintains regardless of where they are scheduled. The state information and other resilient data for any given StatefulSet Pod is maintained in</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rgbClr val="0563C1"/>
                </a:solidFill>
                <a:hlinkClick r:id="rId4">
                  <a:extLst>
                    <a:ext uri="{A12FA001-AC4F-418D-AE19-62706E023703}">
                      <ahyp:hlinkClr xmlns:ahyp="http://schemas.microsoft.com/office/drawing/2018/hyperlinkcolor" val="tx"/>
                    </a:ext>
                  </a:extLst>
                </a:hlinkClick>
              </a:rPr>
              <a:t>persistent disk storage</a:t>
            </a:r>
            <a:r>
              <a:rPr lang="en">
                <a:solidFill>
                  <a:schemeClr val="dk1"/>
                </a:solidFill>
              </a:rPr>
              <a:t> associated with the StatefulSet.</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a:solidFill>
                  <a:schemeClr val="dk1"/>
                </a:solidFill>
              </a:rPr>
              <a:t>StatefulSets use an ordinal index for the identity and ordering of their Pods. By default, StatefulSet Pods are deployed in sequential order and are terminated in reverse ordinal order. For example, a StatefulSet named web has its Pods named web-0, web-1, and web-2. When the web Pod specification is changed, its Pods are gracefully stopped and recreated in an ordered way; in this example, web-2 is terminated first, then web-1, and so on. Alternatively, you can specify the</a:t>
            </a:r>
            <a:r>
              <a:rPr lang="en">
                <a:solidFill>
                  <a:schemeClr val="dk1"/>
                </a:solidFill>
                <a:uFill>
                  <a:noFill/>
                </a:uFill>
                <a:hlinkClick r:id="rId5">
                  <a:extLst>
                    <a:ext uri="{A12FA001-AC4F-418D-AE19-62706E023703}">
                      <ahyp:hlinkClr xmlns:ahyp="http://schemas.microsoft.com/office/drawing/2018/hyperlinkcolor" val="tx"/>
                    </a:ext>
                  </a:extLst>
                </a:hlinkClick>
              </a:rPr>
              <a:t> </a:t>
            </a:r>
            <a:r>
              <a:rPr lang="en" u="sng">
                <a:solidFill>
                  <a:srgbClr val="0563C1"/>
                </a:solidFill>
                <a:hlinkClick r:id="rId5">
                  <a:extLst>
                    <a:ext uri="{A12FA001-AC4F-418D-AE19-62706E023703}">
                      <ahyp:hlinkClr xmlns:ahyp="http://schemas.microsoft.com/office/drawing/2018/hyperlinkcolor" val="tx"/>
                    </a:ext>
                  </a:extLst>
                </a:hlinkClick>
              </a:rPr>
              <a:t>podManagementPolicy: Parallel</a:t>
            </a:r>
            <a:r>
              <a:rPr lang="en">
                <a:solidFill>
                  <a:schemeClr val="dk1"/>
                </a:solidFill>
              </a:rPr>
              <a:t> field to have a StatefulSet launch or terminate all of its Pods in parallel, rather than waiting for Pods to become</a:t>
            </a:r>
            <a:r>
              <a:rPr lang="en">
                <a:solidFill>
                  <a:schemeClr val="dk1"/>
                </a:solidFill>
                <a:uFill>
                  <a:noFill/>
                </a:uFill>
                <a:hlinkClick r:id="rId6">
                  <a:extLst>
                    <a:ext uri="{A12FA001-AC4F-418D-AE19-62706E023703}">
                      <ahyp:hlinkClr xmlns:ahyp="http://schemas.microsoft.com/office/drawing/2018/hyperlinkcolor" val="tx"/>
                    </a:ext>
                  </a:extLst>
                </a:hlinkClick>
              </a:rPr>
              <a:t> </a:t>
            </a:r>
            <a:r>
              <a:rPr lang="en" u="sng">
                <a:solidFill>
                  <a:srgbClr val="0563C1"/>
                </a:solidFill>
                <a:hlinkClick r:id="rId6">
                  <a:extLst>
                    <a:ext uri="{A12FA001-AC4F-418D-AE19-62706E023703}">
                      <ahyp:hlinkClr xmlns:ahyp="http://schemas.microsoft.com/office/drawing/2018/hyperlinkcolor" val="tx"/>
                    </a:ext>
                  </a:extLst>
                </a:hlinkClick>
              </a:rPr>
              <a:t>Running and Ready</a:t>
            </a:r>
            <a:r>
              <a:rPr lang="en">
                <a:solidFill>
                  <a:schemeClr val="dk1"/>
                </a:solidFill>
              </a:rPr>
              <a:t> or to be terminated prior to launching or terminating another Pod.</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a:solidFill>
                  <a:schemeClr val="dk1"/>
                </a:solidFill>
              </a:rPr>
              <a:t>StatefulSets use a</a:t>
            </a:r>
            <a:r>
              <a:rPr lang="en">
                <a:solidFill>
                  <a:schemeClr val="dk1"/>
                </a:solidFill>
                <a:uFill>
                  <a:noFill/>
                </a:uFill>
                <a:hlinkClick r:id="rId7">
                  <a:extLst>
                    <a:ext uri="{A12FA001-AC4F-418D-AE19-62706E023703}">
                      <ahyp:hlinkClr xmlns:ahyp="http://schemas.microsoft.com/office/drawing/2018/hyperlinkcolor" val="tx"/>
                    </a:ext>
                  </a:extLst>
                </a:hlinkClick>
              </a:rPr>
              <a:t> </a:t>
            </a:r>
            <a:r>
              <a:rPr lang="en" u="sng">
                <a:solidFill>
                  <a:srgbClr val="0563C1"/>
                </a:solidFill>
                <a:hlinkClick r:id="rId7">
                  <a:extLst>
                    <a:ext uri="{A12FA001-AC4F-418D-AE19-62706E023703}">
                      <ahyp:hlinkClr xmlns:ahyp="http://schemas.microsoft.com/office/drawing/2018/hyperlinkcolor" val="tx"/>
                    </a:ext>
                  </a:extLst>
                </a:hlinkClick>
              </a:rPr>
              <a:t>Pod template</a:t>
            </a:r>
            <a:r>
              <a:rPr lang="en">
                <a:solidFill>
                  <a:schemeClr val="dk1"/>
                </a:solidFill>
              </a:rPr>
              <a:t>, which contains a</a:t>
            </a:r>
            <a:r>
              <a:rPr lang="en">
                <a:solidFill>
                  <a:schemeClr val="dk1"/>
                </a:solidFill>
                <a:uFill>
                  <a:noFill/>
                </a:uFill>
                <a:hlinkClick r:id="rId8">
                  <a:extLst>
                    <a:ext uri="{A12FA001-AC4F-418D-AE19-62706E023703}">
                      <ahyp:hlinkClr xmlns:ahyp="http://schemas.microsoft.com/office/drawing/2018/hyperlinkcolor" val="tx"/>
                    </a:ext>
                  </a:extLst>
                </a:hlinkClick>
              </a:rPr>
              <a:t> </a:t>
            </a:r>
            <a:r>
              <a:rPr lang="en" u="sng">
                <a:solidFill>
                  <a:srgbClr val="0563C1"/>
                </a:solidFill>
                <a:hlinkClick r:id="rId8">
                  <a:extLst>
                    <a:ext uri="{A12FA001-AC4F-418D-AE19-62706E023703}">
                      <ahyp:hlinkClr xmlns:ahyp="http://schemas.microsoft.com/office/drawing/2018/hyperlinkcolor" val="tx"/>
                    </a:ext>
                  </a:extLst>
                </a:hlinkClick>
              </a:rPr>
              <a:t>specification</a:t>
            </a:r>
            <a:r>
              <a:rPr lang="en">
                <a:solidFill>
                  <a:schemeClr val="dk1"/>
                </a:solidFill>
              </a:rPr>
              <a:t> for its Pods. The Pod specification determines how each Pod should look: what applications should run inside its containers, which volumes it should mount, its labels and selectors, and more.</a:t>
            </a:r>
            <a:endParaRPr>
              <a:solidFill>
                <a:schemeClr val="dk1"/>
              </a:solidFill>
            </a:endParaRPr>
          </a:p>
          <a:p>
            <a:pPr marL="0" lvl="0" indent="0" algn="l" rtl="0">
              <a:spcBef>
                <a:spcPts val="1400"/>
              </a:spcBef>
              <a:spcAft>
                <a:spcPts val="0"/>
              </a:spcAft>
              <a:buNone/>
            </a:pPr>
            <a:endParaRPr>
              <a:solidFill>
                <a:schemeClr val="dk1"/>
              </a:solidFill>
            </a:endParaRPr>
          </a:p>
        </p:txBody>
      </p:sp>
      <p:sp>
        <p:nvSpPr>
          <p:cNvPr id="488" name="Google Shape;488;gdc1ca26baa_0_4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dc1ca26baa_0_48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https://kube.academy/lessons/what-is-a-pod</a:t>
            </a:r>
            <a:endParaRPr/>
          </a:p>
          <a:p>
            <a:pPr marL="0" lvl="0" indent="0" algn="l" rtl="0">
              <a:spcBef>
                <a:spcPts val="0"/>
              </a:spcBef>
              <a:spcAft>
                <a:spcPts val="0"/>
              </a:spcAft>
              <a:buNone/>
            </a:pPr>
            <a:endParaRPr/>
          </a:p>
        </p:txBody>
      </p:sp>
      <p:sp>
        <p:nvSpPr>
          <p:cNvPr id="499" name="Google Shape;499;gdc1ca26baa_0_4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dc1ca26baa_0_49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a:solidFill>
                  <a:schemeClr val="dk1"/>
                </a:solidFill>
              </a:rPr>
              <a:t>A ConfigMap is an API</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object</a:t>
            </a:r>
            <a:r>
              <a:rPr lang="en">
                <a:solidFill>
                  <a:schemeClr val="dk1"/>
                </a:solidFill>
              </a:rPr>
              <a:t> that lets you store configuration for other objects to use. Unlike most Kubernetes objects that have a spec, a ConfigMap has data and binaryData fields. These fields accept key-value pairs as their values. Both the data field and the binaryData are optional. The data field is designed to contain UTF-8 byte sequences while the binaryData field is designed to contain binary data as base64-encoded strings.</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a:solidFill>
                  <a:schemeClr val="dk1"/>
                </a:solidFill>
              </a:rPr>
              <a:t>The name of a ConfigMap must be a valid</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DNS subdomain name</a:t>
            </a:r>
            <a:r>
              <a:rPr lang="en">
                <a:solidFill>
                  <a:schemeClr val="dk1"/>
                </a:solidFill>
              </a:rPr>
              <a:t>.</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a:solidFill>
                  <a:schemeClr val="dk1"/>
                </a:solidFill>
              </a:rPr>
              <a:t>Each key under the data or the binaryData field must consist of alphanumeric characters, -, _ or .. The keys stored in data must not overlap with the keys in the binaryData field.</a:t>
            </a:r>
            <a:endParaRPr>
              <a:solidFill>
                <a:schemeClr val="dk1"/>
              </a:solidFill>
            </a:endParaRPr>
          </a:p>
          <a:p>
            <a:pPr marL="0" lvl="0" indent="0" algn="l" rtl="0">
              <a:spcBef>
                <a:spcPts val="1400"/>
              </a:spcBef>
              <a:spcAft>
                <a:spcPts val="0"/>
              </a:spcAft>
              <a:buNone/>
            </a:pPr>
            <a:r>
              <a:rPr lang="en">
                <a:solidFill>
                  <a:schemeClr val="dk1"/>
                </a:solidFill>
              </a:rPr>
              <a:t>Starting from v1.19, you can add an immutable field to a ConfigMap definition to create an</a:t>
            </a:r>
            <a:r>
              <a:rPr lang="en">
                <a:solidFill>
                  <a:schemeClr val="dk1"/>
                </a:solidFill>
                <a:uFill>
                  <a:noFill/>
                </a:uFill>
                <a:hlinkClick r:id="rId5">
                  <a:extLst>
                    <a:ext uri="{A12FA001-AC4F-418D-AE19-62706E023703}">
                      <ahyp:hlinkClr xmlns:ahyp="http://schemas.microsoft.com/office/drawing/2018/hyperlinkcolor" val="tx"/>
                    </a:ext>
                  </a:extLst>
                </a:hlinkClick>
              </a:rPr>
              <a:t> </a:t>
            </a:r>
            <a:r>
              <a:rPr lang="en" u="sng">
                <a:solidFill>
                  <a:schemeClr val="hlink"/>
                </a:solidFill>
                <a:hlinkClick r:id="rId5"/>
              </a:rPr>
              <a:t>immutable ConfigMap</a:t>
            </a:r>
            <a:endParaRPr/>
          </a:p>
        </p:txBody>
      </p:sp>
      <p:sp>
        <p:nvSpPr>
          <p:cNvPr id="508" name="Google Shape;508;gdc1ca26baa_0_4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dc1ca26baa_0_50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a:solidFill>
                  <a:schemeClr val="dk1"/>
                </a:solidFill>
              </a:rPr>
              <a:t>https://www.vmware.com/topics/glossary/content/kubernetes-namespace</a:t>
            </a:r>
            <a:endParaRPr>
              <a:solidFill>
                <a:schemeClr val="dk1"/>
              </a:solidFill>
            </a:endParaRPr>
          </a:p>
          <a:p>
            <a:pPr marL="0" lvl="0" indent="0" algn="l" rtl="0">
              <a:lnSpc>
                <a:spcPct val="115000"/>
              </a:lnSpc>
              <a:spcBef>
                <a:spcPts val="1400"/>
              </a:spcBef>
              <a:spcAft>
                <a:spcPts val="0"/>
              </a:spcAft>
              <a:buNone/>
            </a:pPr>
            <a:r>
              <a:rPr lang="en">
                <a:solidFill>
                  <a:schemeClr val="dk1"/>
                </a:solidFill>
              </a:rPr>
              <a:t>Namespaces are a way to organize clusters into virtual sub-clusters — they can be helpful when different teams or projects share a</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Kubernetes cluster</a:t>
            </a:r>
            <a:r>
              <a:rPr lang="en">
                <a:solidFill>
                  <a:schemeClr val="dk1"/>
                </a:solidFill>
              </a:rPr>
              <a:t>. Any number of namespaces are supported within a cluster, each logically separated from others but with the ability to communicate with each other. Namespaces cannot be nested within each other.</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a:solidFill>
                  <a:schemeClr val="dk1"/>
                </a:solidFill>
              </a:rPr>
              <a:t>There are many use cases for Kubernetes namespaces, including:</a:t>
            </a:r>
            <a:endParaRPr>
              <a:solidFill>
                <a:schemeClr val="dk1"/>
              </a:solidFill>
            </a:endParaRPr>
          </a:p>
          <a:p>
            <a:pPr marL="457200" lvl="0" indent="-298450" algn="l" rtl="0">
              <a:lnSpc>
                <a:spcPct val="115000"/>
              </a:lnSpc>
              <a:spcBef>
                <a:spcPts val="1400"/>
              </a:spcBef>
              <a:spcAft>
                <a:spcPts val="0"/>
              </a:spcAft>
              <a:buClr>
                <a:schemeClr val="dk1"/>
              </a:buClr>
              <a:buSzPts val="1100"/>
              <a:buChar char="●"/>
            </a:pPr>
            <a:r>
              <a:rPr lang="en">
                <a:solidFill>
                  <a:schemeClr val="dk1"/>
                </a:solidFill>
              </a:rPr>
              <a:t>Allowing teams or projects to exist in their own virtual clusters without fear of impacting each other’s work.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Enhancing role-based access controls (RBAC) by limiting users and processes to certain namespaces.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Enabling the dividing of a cluster’s resources between multiple teams and users via resource quotas.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Providing an easy method of separating development, testing, and deployment of containerized applications enabling the entire lifecycle to take place on the same cluster.</a:t>
            </a:r>
            <a:endParaRPr>
              <a:solidFill>
                <a:schemeClr val="dk1"/>
              </a:solidFill>
            </a:endParaRPr>
          </a:p>
          <a:p>
            <a:pPr marL="0" lvl="0" indent="0" algn="l" rtl="0">
              <a:spcBef>
                <a:spcPts val="1400"/>
              </a:spcBef>
              <a:spcAft>
                <a:spcPts val="0"/>
              </a:spcAft>
              <a:buNone/>
            </a:pPr>
            <a:endParaRPr>
              <a:solidFill>
                <a:schemeClr val="dk1"/>
              </a:solidFill>
            </a:endParaRPr>
          </a:p>
        </p:txBody>
      </p:sp>
      <p:sp>
        <p:nvSpPr>
          <p:cNvPr id="520" name="Google Shape;520;gdc1ca26baa_0_5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dc1ca26baa_0_5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gdc1ca26baa_0_5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dc1ca26ba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vấn đề của on premises:</a:t>
            </a:r>
            <a:endParaRPr/>
          </a:p>
          <a:p>
            <a:pPr marL="0" lvl="0" indent="0" algn="l" rtl="0">
              <a:spcBef>
                <a:spcPts val="0"/>
              </a:spcBef>
              <a:spcAft>
                <a:spcPts val="0"/>
              </a:spcAft>
              <a:buNone/>
            </a:pPr>
            <a:r>
              <a:rPr lang="en"/>
              <a:t>=&gt; chi phí, con người, khả năng mở rộng</a:t>
            </a:r>
            <a:endParaRPr/>
          </a:p>
        </p:txBody>
      </p:sp>
      <p:sp>
        <p:nvSpPr>
          <p:cNvPr id="170" name="Google Shape;170;gdc1ca26ba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d768a0ba52_0_1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1" name="Google Shape;541;gd768a0ba52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d768a0ba52_0_30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a:solidFill>
                  <a:schemeClr val="dk1"/>
                </a:solidFill>
              </a:rPr>
              <a:t>Each Pod is assigned a unique IP address for each address family. Every container in a Pod shares the network namespace, including the IP address and network ports. Inside a Pod (and </a:t>
            </a:r>
            <a:r>
              <a:rPr lang="en" b="1">
                <a:solidFill>
                  <a:schemeClr val="dk1"/>
                </a:solidFill>
              </a:rPr>
              <a:t>only</a:t>
            </a:r>
            <a:r>
              <a:rPr lang="en">
                <a:solidFill>
                  <a:schemeClr val="dk1"/>
                </a:solidFill>
              </a:rPr>
              <a:t> then), the containers that belong to the Pod can communicate with one another using localhost. When containers in a Pod communicate with entities </a:t>
            </a:r>
            <a:r>
              <a:rPr lang="en" i="1">
                <a:solidFill>
                  <a:schemeClr val="dk1"/>
                </a:solidFill>
              </a:rPr>
              <a:t>outside the Pod</a:t>
            </a:r>
            <a:r>
              <a:rPr lang="en">
                <a:solidFill>
                  <a:schemeClr val="dk1"/>
                </a:solidFill>
              </a:rPr>
              <a:t>, they must coordinate how they use the shared network resources (such as ports). Within a Pod, containers share an IP address and port space, and can find each other via localhost. The containers in a Pod can also communicate with each other using standard inter-process communications like SystemV semaphores or POSIX shared memory. Containers in different Pods have distinct IP addresses and can not communicate by IPC without</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special configuration</a:t>
            </a:r>
            <a:r>
              <a:rPr lang="en">
                <a:solidFill>
                  <a:schemeClr val="dk1"/>
                </a:solidFill>
              </a:rPr>
              <a:t>. Containers that want to interact with a container running in a different Pod can use IP networking to communicate.</a:t>
            </a:r>
            <a:endParaRPr>
              <a:solidFill>
                <a:schemeClr val="dk1"/>
              </a:solidFill>
            </a:endParaRPr>
          </a:p>
          <a:p>
            <a:pPr marL="0" lvl="0" indent="0" algn="l" rtl="0">
              <a:lnSpc>
                <a:spcPct val="115000"/>
              </a:lnSpc>
              <a:spcBef>
                <a:spcPts val="2200"/>
              </a:spcBef>
              <a:spcAft>
                <a:spcPts val="0"/>
              </a:spcAft>
              <a:buClr>
                <a:schemeClr val="dk1"/>
              </a:buClr>
              <a:buSzPts val="1100"/>
              <a:buFont typeface="Arial"/>
              <a:buNone/>
            </a:pPr>
            <a:r>
              <a:rPr lang="en">
                <a:solidFill>
                  <a:schemeClr val="dk1"/>
                </a:solidFill>
              </a:rPr>
              <a:t>Containers within the Pod see the system hostname as being the same as the configured name for the Pod. There's more about this in the</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networking</a:t>
            </a:r>
            <a:r>
              <a:rPr lang="en">
                <a:solidFill>
                  <a:schemeClr val="dk1"/>
                </a:solidFill>
              </a:rPr>
              <a:t> section</a:t>
            </a:r>
            <a:endParaRPr>
              <a:solidFill>
                <a:schemeClr val="dk1"/>
              </a:solidFill>
            </a:endParaRPr>
          </a:p>
          <a:p>
            <a:pPr marL="0" lvl="0" indent="0" algn="l" rtl="0">
              <a:spcBef>
                <a:spcPts val="2200"/>
              </a:spcBef>
              <a:spcAft>
                <a:spcPts val="0"/>
              </a:spcAft>
              <a:buNone/>
            </a:pPr>
            <a:endParaRPr>
              <a:solidFill>
                <a:schemeClr val="dk1"/>
              </a:solidFill>
            </a:endParaRPr>
          </a:p>
        </p:txBody>
      </p:sp>
      <p:sp>
        <p:nvSpPr>
          <p:cNvPr id="550" name="Google Shape;550;gd768a0ba52_0_3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d768a0ba52_0_45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a:solidFill>
                  <a:schemeClr val="dk1"/>
                </a:solidFill>
              </a:rPr>
              <a:t>Each Pod is assigned a unique IP address for each address family. Every container in a Pod shares the network namespace, including the IP address and network ports. Inside a Pod (and </a:t>
            </a:r>
            <a:r>
              <a:rPr lang="en" b="1">
                <a:solidFill>
                  <a:schemeClr val="dk1"/>
                </a:solidFill>
              </a:rPr>
              <a:t>only</a:t>
            </a:r>
            <a:r>
              <a:rPr lang="en">
                <a:solidFill>
                  <a:schemeClr val="dk1"/>
                </a:solidFill>
              </a:rPr>
              <a:t> then), the containers that belong to the Pod can communicate with one another using localhost. When containers in a Pod communicate with entities </a:t>
            </a:r>
            <a:r>
              <a:rPr lang="en" i="1">
                <a:solidFill>
                  <a:schemeClr val="dk1"/>
                </a:solidFill>
              </a:rPr>
              <a:t>outside the Pod</a:t>
            </a:r>
            <a:r>
              <a:rPr lang="en">
                <a:solidFill>
                  <a:schemeClr val="dk1"/>
                </a:solidFill>
              </a:rPr>
              <a:t>, they must coordinate how they use the shared network resources (such as ports). Within a Pod, containers share an IP address and port space, and can find each other via localhost. The containers in a Pod can also communicate with each other using standard inter-process communications like SystemV semaphores or POSIX shared memory. Containers in different Pods have distinct IP addresses and can not communicate by IPC without</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special configuration</a:t>
            </a:r>
            <a:r>
              <a:rPr lang="en">
                <a:solidFill>
                  <a:schemeClr val="dk1"/>
                </a:solidFill>
              </a:rPr>
              <a:t>. Containers that want to interact with a container running in a different Pod can use IP networking to communicate.</a:t>
            </a:r>
            <a:endParaRPr>
              <a:solidFill>
                <a:schemeClr val="dk1"/>
              </a:solidFill>
            </a:endParaRPr>
          </a:p>
          <a:p>
            <a:pPr marL="0" lvl="0" indent="0" algn="l" rtl="0">
              <a:lnSpc>
                <a:spcPct val="115000"/>
              </a:lnSpc>
              <a:spcBef>
                <a:spcPts val="2200"/>
              </a:spcBef>
              <a:spcAft>
                <a:spcPts val="0"/>
              </a:spcAft>
              <a:buNone/>
            </a:pPr>
            <a:r>
              <a:rPr lang="en">
                <a:solidFill>
                  <a:schemeClr val="dk1"/>
                </a:solidFill>
              </a:rPr>
              <a:t>Containers within the Pod see the system hostname as being the same as the configured name for the Pod. There's more about this in the</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networking</a:t>
            </a:r>
            <a:r>
              <a:rPr lang="en">
                <a:solidFill>
                  <a:schemeClr val="dk1"/>
                </a:solidFill>
              </a:rPr>
              <a:t> section</a:t>
            </a:r>
            <a:endParaRPr>
              <a:solidFill>
                <a:schemeClr val="dk1"/>
              </a:solidFill>
            </a:endParaRPr>
          </a:p>
          <a:p>
            <a:pPr marL="0" lvl="0" indent="0" algn="l" rtl="0">
              <a:spcBef>
                <a:spcPts val="2200"/>
              </a:spcBef>
              <a:spcAft>
                <a:spcPts val="0"/>
              </a:spcAft>
              <a:buNone/>
            </a:pPr>
            <a:endParaRPr>
              <a:solidFill>
                <a:schemeClr val="dk1"/>
              </a:solidFill>
            </a:endParaRPr>
          </a:p>
        </p:txBody>
      </p:sp>
      <p:sp>
        <p:nvSpPr>
          <p:cNvPr id="559" name="Google Shape;559;gd768a0ba52_0_4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d768a0ba52_0_38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a:solidFill>
                  <a:schemeClr val="dk1"/>
                </a:solidFill>
              </a:rPr>
              <a:t>Each Pod is assigned a unique IP address for each address family. Every container in a Pod shares the network namespace, including the IP address and network ports. Inside a Pod (and </a:t>
            </a:r>
            <a:r>
              <a:rPr lang="en" b="1">
                <a:solidFill>
                  <a:schemeClr val="dk1"/>
                </a:solidFill>
              </a:rPr>
              <a:t>only</a:t>
            </a:r>
            <a:r>
              <a:rPr lang="en">
                <a:solidFill>
                  <a:schemeClr val="dk1"/>
                </a:solidFill>
              </a:rPr>
              <a:t> then), the containers that belong to the Pod can communicate with one another using localhost. When containers in a Pod communicate with entities </a:t>
            </a:r>
            <a:r>
              <a:rPr lang="en" i="1">
                <a:solidFill>
                  <a:schemeClr val="dk1"/>
                </a:solidFill>
              </a:rPr>
              <a:t>outside the Pod</a:t>
            </a:r>
            <a:r>
              <a:rPr lang="en">
                <a:solidFill>
                  <a:schemeClr val="dk1"/>
                </a:solidFill>
              </a:rPr>
              <a:t>, they must coordinate how they use the shared network resources (such as ports). Within a Pod, containers share an IP address and port space, and can find each other via localhost. The containers in a Pod can also communicate with each other using standard inter-process communications like SystemV semaphores or POSIX shared memory. Containers in different Pods have distinct IP addresses and can not communicate by IPC without</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special configuration</a:t>
            </a:r>
            <a:r>
              <a:rPr lang="en">
                <a:solidFill>
                  <a:schemeClr val="dk1"/>
                </a:solidFill>
              </a:rPr>
              <a:t>. Containers that want to interact with a container running in a different Pod can use IP networking to communicate.</a:t>
            </a:r>
            <a:endParaRPr>
              <a:solidFill>
                <a:schemeClr val="dk1"/>
              </a:solidFill>
            </a:endParaRPr>
          </a:p>
          <a:p>
            <a:pPr marL="0" lvl="0" indent="0" algn="l" rtl="0">
              <a:lnSpc>
                <a:spcPct val="115000"/>
              </a:lnSpc>
              <a:spcBef>
                <a:spcPts val="2200"/>
              </a:spcBef>
              <a:spcAft>
                <a:spcPts val="0"/>
              </a:spcAft>
              <a:buNone/>
            </a:pPr>
            <a:r>
              <a:rPr lang="en">
                <a:solidFill>
                  <a:schemeClr val="dk1"/>
                </a:solidFill>
              </a:rPr>
              <a:t>Containers within the Pod see the system hostname as being the same as the configured name for the Pod. There's more about this in the</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networking</a:t>
            </a:r>
            <a:r>
              <a:rPr lang="en">
                <a:solidFill>
                  <a:schemeClr val="dk1"/>
                </a:solidFill>
              </a:rPr>
              <a:t> section</a:t>
            </a:r>
            <a:endParaRPr>
              <a:solidFill>
                <a:schemeClr val="dk1"/>
              </a:solidFill>
            </a:endParaRPr>
          </a:p>
          <a:p>
            <a:pPr marL="0" lvl="0" indent="0" algn="l" rtl="0">
              <a:spcBef>
                <a:spcPts val="2200"/>
              </a:spcBef>
              <a:spcAft>
                <a:spcPts val="0"/>
              </a:spcAft>
              <a:buNone/>
            </a:pPr>
            <a:endParaRPr>
              <a:solidFill>
                <a:schemeClr val="dk1"/>
              </a:solidFill>
            </a:endParaRPr>
          </a:p>
        </p:txBody>
      </p:sp>
      <p:sp>
        <p:nvSpPr>
          <p:cNvPr id="570" name="Google Shape;570;gd768a0ba52_0_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d768a0ba52_0_4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a:solidFill>
                  <a:schemeClr val="dk1"/>
                </a:solidFill>
              </a:rPr>
              <a:t>Each Pod is assigned a unique IP address for each address family. Every container in a Pod shares the network namespace, including the IP address and network ports. Inside a Pod (and </a:t>
            </a:r>
            <a:r>
              <a:rPr lang="en" b="1">
                <a:solidFill>
                  <a:schemeClr val="dk1"/>
                </a:solidFill>
              </a:rPr>
              <a:t>only</a:t>
            </a:r>
            <a:r>
              <a:rPr lang="en">
                <a:solidFill>
                  <a:schemeClr val="dk1"/>
                </a:solidFill>
              </a:rPr>
              <a:t> then), the containers that belong to the Pod can communicate with one another using localhost. When containers in a Pod communicate with entities </a:t>
            </a:r>
            <a:r>
              <a:rPr lang="en" i="1">
                <a:solidFill>
                  <a:schemeClr val="dk1"/>
                </a:solidFill>
              </a:rPr>
              <a:t>outside the Pod</a:t>
            </a:r>
            <a:r>
              <a:rPr lang="en">
                <a:solidFill>
                  <a:schemeClr val="dk1"/>
                </a:solidFill>
              </a:rPr>
              <a:t>, they must coordinate how they use the shared network resources (such as ports). Within a Pod, containers share an IP address and port space, and can find each other via localhost. The containers in a Pod can also communicate with each other using standard inter-process communications like SystemV semaphores or POSIX shared memory. Containers in different Pods have distinct IP addresses and can not communicate by IPC without</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special configuration</a:t>
            </a:r>
            <a:r>
              <a:rPr lang="en">
                <a:solidFill>
                  <a:schemeClr val="dk1"/>
                </a:solidFill>
              </a:rPr>
              <a:t>. Containers that want to interact with a container running in a different Pod can use IP networking to communicate.</a:t>
            </a:r>
            <a:endParaRPr>
              <a:solidFill>
                <a:schemeClr val="dk1"/>
              </a:solidFill>
            </a:endParaRPr>
          </a:p>
          <a:p>
            <a:pPr marL="0" lvl="0" indent="0" algn="l" rtl="0">
              <a:lnSpc>
                <a:spcPct val="115000"/>
              </a:lnSpc>
              <a:spcBef>
                <a:spcPts val="2200"/>
              </a:spcBef>
              <a:spcAft>
                <a:spcPts val="0"/>
              </a:spcAft>
              <a:buNone/>
            </a:pPr>
            <a:r>
              <a:rPr lang="en">
                <a:solidFill>
                  <a:schemeClr val="dk1"/>
                </a:solidFill>
              </a:rPr>
              <a:t>Containers within the Pod see the system hostname as being the same as the configured name for the Pod. There's more about this in the</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networking</a:t>
            </a:r>
            <a:r>
              <a:rPr lang="en">
                <a:solidFill>
                  <a:schemeClr val="dk1"/>
                </a:solidFill>
              </a:rPr>
              <a:t> section</a:t>
            </a:r>
            <a:endParaRPr>
              <a:solidFill>
                <a:schemeClr val="dk1"/>
              </a:solidFill>
            </a:endParaRPr>
          </a:p>
          <a:p>
            <a:pPr marL="0" lvl="0" indent="0" algn="l" rtl="0">
              <a:spcBef>
                <a:spcPts val="2200"/>
              </a:spcBef>
              <a:spcAft>
                <a:spcPts val="0"/>
              </a:spcAft>
              <a:buNone/>
            </a:pPr>
            <a:endParaRPr>
              <a:solidFill>
                <a:schemeClr val="dk1"/>
              </a:solidFill>
            </a:endParaRPr>
          </a:p>
        </p:txBody>
      </p:sp>
      <p:sp>
        <p:nvSpPr>
          <p:cNvPr id="581" name="Google Shape;581;gd768a0ba52_0_4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d768a0ba52_0_38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a:solidFill>
                  <a:schemeClr val="dk1"/>
                </a:solidFill>
              </a:rPr>
              <a:t>Each Pod is assigned a unique IP address for each address family. Every container in a Pod shares the network namespace, including the IP address and network ports. Inside a Pod (and </a:t>
            </a:r>
            <a:r>
              <a:rPr lang="en" b="1">
                <a:solidFill>
                  <a:schemeClr val="dk1"/>
                </a:solidFill>
              </a:rPr>
              <a:t>only</a:t>
            </a:r>
            <a:r>
              <a:rPr lang="en">
                <a:solidFill>
                  <a:schemeClr val="dk1"/>
                </a:solidFill>
              </a:rPr>
              <a:t> then), the containers that belong to the Pod can communicate with one another using localhost. When containers in a Pod communicate with entities </a:t>
            </a:r>
            <a:r>
              <a:rPr lang="en" i="1">
                <a:solidFill>
                  <a:schemeClr val="dk1"/>
                </a:solidFill>
              </a:rPr>
              <a:t>outside the Pod</a:t>
            </a:r>
            <a:r>
              <a:rPr lang="en">
                <a:solidFill>
                  <a:schemeClr val="dk1"/>
                </a:solidFill>
              </a:rPr>
              <a:t>, they must coordinate how they use the shared network resources (such as ports). Within a Pod, containers share an IP address and port space, and can find each other via localhost. The containers in a Pod can also communicate with each other using standard inter-process communications like SystemV semaphores or POSIX shared memory. Containers in different Pods have distinct IP addresses and can not communicate by IPC without</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special configuration</a:t>
            </a:r>
            <a:r>
              <a:rPr lang="en">
                <a:solidFill>
                  <a:schemeClr val="dk1"/>
                </a:solidFill>
              </a:rPr>
              <a:t>. Containers that want to interact with a container running in a different Pod can use IP networking to communicate.</a:t>
            </a:r>
            <a:endParaRPr>
              <a:solidFill>
                <a:schemeClr val="dk1"/>
              </a:solidFill>
            </a:endParaRPr>
          </a:p>
          <a:p>
            <a:pPr marL="0" lvl="0" indent="0" algn="l" rtl="0">
              <a:lnSpc>
                <a:spcPct val="115000"/>
              </a:lnSpc>
              <a:spcBef>
                <a:spcPts val="2200"/>
              </a:spcBef>
              <a:spcAft>
                <a:spcPts val="0"/>
              </a:spcAft>
              <a:buNone/>
            </a:pPr>
            <a:r>
              <a:rPr lang="en">
                <a:solidFill>
                  <a:schemeClr val="dk1"/>
                </a:solidFill>
              </a:rPr>
              <a:t>Containers within the Pod see the system hostname as being the same as the configured name for the Pod. There's more about this in the</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networking</a:t>
            </a:r>
            <a:r>
              <a:rPr lang="en">
                <a:solidFill>
                  <a:schemeClr val="dk1"/>
                </a:solidFill>
              </a:rPr>
              <a:t> section</a:t>
            </a:r>
            <a:endParaRPr>
              <a:solidFill>
                <a:schemeClr val="dk1"/>
              </a:solidFill>
            </a:endParaRPr>
          </a:p>
          <a:p>
            <a:pPr marL="0" lvl="0" indent="0" algn="l" rtl="0">
              <a:spcBef>
                <a:spcPts val="2200"/>
              </a:spcBef>
              <a:spcAft>
                <a:spcPts val="0"/>
              </a:spcAft>
              <a:buNone/>
            </a:pPr>
            <a:endParaRPr>
              <a:solidFill>
                <a:schemeClr val="dk1"/>
              </a:solidFill>
            </a:endParaRPr>
          </a:p>
        </p:txBody>
      </p:sp>
      <p:sp>
        <p:nvSpPr>
          <p:cNvPr id="591" name="Google Shape;591;gd768a0ba52_0_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d768a0ba52_0_39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a:solidFill>
                  <a:schemeClr val="dk1"/>
                </a:solidFill>
              </a:rPr>
              <a:t>Each Pod is assigned a unique IP address for each address family. Every container in a Pod shares the network namespace, including the IP address and network ports. Inside a Pod (and </a:t>
            </a:r>
            <a:r>
              <a:rPr lang="en" b="1">
                <a:solidFill>
                  <a:schemeClr val="dk1"/>
                </a:solidFill>
              </a:rPr>
              <a:t>only</a:t>
            </a:r>
            <a:r>
              <a:rPr lang="en">
                <a:solidFill>
                  <a:schemeClr val="dk1"/>
                </a:solidFill>
              </a:rPr>
              <a:t> then), the containers that belong to the Pod can communicate with one another using localhost. When containers in a Pod communicate with entities </a:t>
            </a:r>
            <a:r>
              <a:rPr lang="en" i="1">
                <a:solidFill>
                  <a:schemeClr val="dk1"/>
                </a:solidFill>
              </a:rPr>
              <a:t>outside the Pod</a:t>
            </a:r>
            <a:r>
              <a:rPr lang="en">
                <a:solidFill>
                  <a:schemeClr val="dk1"/>
                </a:solidFill>
              </a:rPr>
              <a:t>, they must coordinate how they use the shared network resources (such as ports). Within a Pod, containers share an IP address and port space, and can find each other via localhost. The containers in a Pod can also communicate with each other using standard inter-process communications like SystemV semaphores or POSIX shared memory. Containers in different Pods have distinct IP addresses and can not communicate by IPC without</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special configuration</a:t>
            </a:r>
            <a:r>
              <a:rPr lang="en">
                <a:solidFill>
                  <a:schemeClr val="dk1"/>
                </a:solidFill>
              </a:rPr>
              <a:t>. Containers that want to interact with a container running in a different Pod can use IP networking to communicate.</a:t>
            </a:r>
            <a:endParaRPr>
              <a:solidFill>
                <a:schemeClr val="dk1"/>
              </a:solidFill>
            </a:endParaRPr>
          </a:p>
          <a:p>
            <a:pPr marL="0" lvl="0" indent="0" algn="l" rtl="0">
              <a:lnSpc>
                <a:spcPct val="115000"/>
              </a:lnSpc>
              <a:spcBef>
                <a:spcPts val="2200"/>
              </a:spcBef>
              <a:spcAft>
                <a:spcPts val="0"/>
              </a:spcAft>
              <a:buNone/>
            </a:pPr>
            <a:r>
              <a:rPr lang="en">
                <a:solidFill>
                  <a:schemeClr val="dk1"/>
                </a:solidFill>
              </a:rPr>
              <a:t>Containers within the Pod see the system hostname as being the same as the configured name for the Pod. There's more about this in the</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networking</a:t>
            </a:r>
            <a:r>
              <a:rPr lang="en">
                <a:solidFill>
                  <a:schemeClr val="dk1"/>
                </a:solidFill>
              </a:rPr>
              <a:t> section</a:t>
            </a:r>
            <a:endParaRPr>
              <a:solidFill>
                <a:schemeClr val="dk1"/>
              </a:solidFill>
            </a:endParaRPr>
          </a:p>
          <a:p>
            <a:pPr marL="0" lvl="0" indent="0" algn="l" rtl="0">
              <a:spcBef>
                <a:spcPts val="2200"/>
              </a:spcBef>
              <a:spcAft>
                <a:spcPts val="0"/>
              </a:spcAft>
              <a:buNone/>
            </a:pPr>
            <a:endParaRPr>
              <a:solidFill>
                <a:schemeClr val="dk1"/>
              </a:solidFill>
            </a:endParaRPr>
          </a:p>
        </p:txBody>
      </p:sp>
      <p:sp>
        <p:nvSpPr>
          <p:cNvPr id="601" name="Google Shape;601;gd768a0ba52_0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d768a0ba52_0_40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 Inserting network interface into network namespaces</a:t>
            </a:r>
            <a:endParaRPr>
              <a:solidFill>
                <a:schemeClr val="dk1"/>
              </a:solidFill>
            </a:endParaRPr>
          </a:p>
          <a:p>
            <a:pPr marL="0" lvl="0" indent="0" algn="l" rtl="0">
              <a:spcBef>
                <a:spcPts val="0"/>
              </a:spcBef>
              <a:spcAft>
                <a:spcPts val="0"/>
              </a:spcAft>
              <a:buNone/>
            </a:pPr>
            <a:r>
              <a:rPr lang="en">
                <a:solidFill>
                  <a:schemeClr val="dk1"/>
                </a:solidFill>
              </a:rPr>
              <a:t>- Assign Ip Address by using IPAM plugin</a:t>
            </a:r>
            <a:endParaRPr>
              <a:solidFill>
                <a:schemeClr val="dk1"/>
              </a:solidFill>
            </a:endParaRPr>
          </a:p>
        </p:txBody>
      </p:sp>
      <p:sp>
        <p:nvSpPr>
          <p:cNvPr id="611" name="Google Shape;611;gd768a0ba52_0_4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7d7089fcd_0_10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 Inserting network interface into network namespaces</a:t>
            </a:r>
            <a:endParaRPr>
              <a:solidFill>
                <a:schemeClr val="dk1"/>
              </a:solidFill>
            </a:endParaRPr>
          </a:p>
          <a:p>
            <a:pPr marL="0" lvl="0" indent="0" algn="l" rtl="0">
              <a:spcBef>
                <a:spcPts val="0"/>
              </a:spcBef>
              <a:spcAft>
                <a:spcPts val="0"/>
              </a:spcAft>
              <a:buNone/>
            </a:pPr>
            <a:r>
              <a:rPr lang="en">
                <a:solidFill>
                  <a:schemeClr val="dk1"/>
                </a:solidFill>
              </a:rPr>
              <a:t>- Assign Ip Address by using IPAM plugin</a:t>
            </a:r>
            <a:endParaRPr>
              <a:solidFill>
                <a:schemeClr val="dk1"/>
              </a:solidFill>
            </a:endParaRPr>
          </a:p>
        </p:txBody>
      </p:sp>
      <p:sp>
        <p:nvSpPr>
          <p:cNvPr id="620" name="Google Shape;620;gd7d7089fcd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d768a0ba52_0_4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a:solidFill>
                  <a:schemeClr val="dk1"/>
                </a:solidFill>
              </a:rPr>
              <a:t>Each Pod is assigned a unique IP address for each address family. Every container in a Pod shares the network namespace, including the IP address and network ports. Inside a Pod (and </a:t>
            </a:r>
            <a:r>
              <a:rPr lang="en" b="1">
                <a:solidFill>
                  <a:schemeClr val="dk1"/>
                </a:solidFill>
              </a:rPr>
              <a:t>only</a:t>
            </a:r>
            <a:r>
              <a:rPr lang="en">
                <a:solidFill>
                  <a:schemeClr val="dk1"/>
                </a:solidFill>
              </a:rPr>
              <a:t> then), the containers that belong to the Pod can communicate with one another using localhost. When containers in a Pod communicate with entities </a:t>
            </a:r>
            <a:r>
              <a:rPr lang="en" i="1">
                <a:solidFill>
                  <a:schemeClr val="dk1"/>
                </a:solidFill>
              </a:rPr>
              <a:t>outside the Pod</a:t>
            </a:r>
            <a:r>
              <a:rPr lang="en">
                <a:solidFill>
                  <a:schemeClr val="dk1"/>
                </a:solidFill>
              </a:rPr>
              <a:t>, they must coordinate how they use the shared network resources (such as ports). Within a Pod, containers share an IP address and port space, and can find each other via localhost. The containers in a Pod can also communicate with each other using standard inter-process communications like SystemV semaphores or POSIX shared memory. Containers in different Pods have distinct IP addresses and can not communicate by IPC without</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special configuration</a:t>
            </a:r>
            <a:r>
              <a:rPr lang="en">
                <a:solidFill>
                  <a:schemeClr val="dk1"/>
                </a:solidFill>
              </a:rPr>
              <a:t>. Containers that want to interact with a container running in a different Pod can use IP networking to communicate.</a:t>
            </a:r>
            <a:endParaRPr>
              <a:solidFill>
                <a:schemeClr val="dk1"/>
              </a:solidFill>
            </a:endParaRPr>
          </a:p>
          <a:p>
            <a:pPr marL="0" lvl="0" indent="0" algn="l" rtl="0">
              <a:lnSpc>
                <a:spcPct val="115000"/>
              </a:lnSpc>
              <a:spcBef>
                <a:spcPts val="2200"/>
              </a:spcBef>
              <a:spcAft>
                <a:spcPts val="0"/>
              </a:spcAft>
              <a:buNone/>
            </a:pPr>
            <a:r>
              <a:rPr lang="en">
                <a:solidFill>
                  <a:schemeClr val="dk1"/>
                </a:solidFill>
              </a:rPr>
              <a:t>Containers within the Pod see the system hostname as being the same as the configured name for the Pod. There's more about this in the</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networking</a:t>
            </a:r>
            <a:r>
              <a:rPr lang="en">
                <a:solidFill>
                  <a:schemeClr val="dk1"/>
                </a:solidFill>
              </a:rPr>
              <a:t> section</a:t>
            </a:r>
            <a:endParaRPr>
              <a:solidFill>
                <a:schemeClr val="dk1"/>
              </a:solidFill>
            </a:endParaRPr>
          </a:p>
          <a:p>
            <a:pPr marL="0" lvl="0" indent="0" algn="l" rtl="0">
              <a:spcBef>
                <a:spcPts val="2200"/>
              </a:spcBef>
              <a:spcAft>
                <a:spcPts val="0"/>
              </a:spcAft>
              <a:buNone/>
            </a:pPr>
            <a:endParaRPr>
              <a:solidFill>
                <a:schemeClr val="dk1"/>
              </a:solidFill>
            </a:endParaRPr>
          </a:p>
        </p:txBody>
      </p:sp>
      <p:sp>
        <p:nvSpPr>
          <p:cNvPr id="629" name="Google Shape;629;gd768a0ba52_0_4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dc1ca26baa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Đồng nhất môi trường dev test</a:t>
            </a:r>
            <a:endParaRPr/>
          </a:p>
          <a:p>
            <a:pPr marL="0" lvl="0" indent="0" algn="l" rtl="0">
              <a:spcBef>
                <a:spcPts val="0"/>
              </a:spcBef>
              <a:spcAft>
                <a:spcPts val="0"/>
              </a:spcAft>
              <a:buNone/>
            </a:pPr>
            <a:r>
              <a:rPr lang="en"/>
              <a:t>- đơn giản hóa các thao tác vận hành và triển khai</a:t>
            </a:r>
            <a:endParaRPr/>
          </a:p>
          <a:p>
            <a:pPr marL="0" lvl="0" indent="0" algn="l" rtl="0">
              <a:spcBef>
                <a:spcPts val="0"/>
              </a:spcBef>
              <a:spcAft>
                <a:spcPts val="0"/>
              </a:spcAft>
              <a:buNone/>
            </a:pPr>
            <a:endParaRPr/>
          </a:p>
        </p:txBody>
      </p:sp>
      <p:sp>
        <p:nvSpPr>
          <p:cNvPr id="179" name="Google Shape;179;gdc1ca26baa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d768a0ba52_0_1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9" name="Google Shape;639;gd768a0ba52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d768a0ba52_0_47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a:solidFill>
                  <a:schemeClr val="dk1"/>
                </a:solidFill>
              </a:rPr>
              <a:t>Each Pod is assigned a unique IP address for each address family. Every container in a Pod shares the network namespace, including the IP address and network ports. Inside a Pod (and </a:t>
            </a:r>
            <a:r>
              <a:rPr lang="en" b="1">
                <a:solidFill>
                  <a:schemeClr val="dk1"/>
                </a:solidFill>
              </a:rPr>
              <a:t>only</a:t>
            </a:r>
            <a:r>
              <a:rPr lang="en">
                <a:solidFill>
                  <a:schemeClr val="dk1"/>
                </a:solidFill>
              </a:rPr>
              <a:t> then), the containers that belong to the Pod can communicate with one another using localhost. When containers in a Pod communicate with entities </a:t>
            </a:r>
            <a:r>
              <a:rPr lang="en" i="1">
                <a:solidFill>
                  <a:schemeClr val="dk1"/>
                </a:solidFill>
              </a:rPr>
              <a:t>outside the Pod</a:t>
            </a:r>
            <a:r>
              <a:rPr lang="en">
                <a:solidFill>
                  <a:schemeClr val="dk1"/>
                </a:solidFill>
              </a:rPr>
              <a:t>, they must coordinate how they use the shared network resources (such as ports). Within a Pod, containers share an IP address and port space, and can find each other via localhost. The containers in a Pod can also communicate with each other using standard inter-process communications like SystemV semaphores or POSIX shared memory. Containers in different Pods have distinct IP addresses and can not communicate by IPC without</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special configuration</a:t>
            </a:r>
            <a:r>
              <a:rPr lang="en">
                <a:solidFill>
                  <a:schemeClr val="dk1"/>
                </a:solidFill>
              </a:rPr>
              <a:t>. Containers that want to interact with a container running in a different Pod can use IP networking to communicate.</a:t>
            </a:r>
            <a:endParaRPr>
              <a:solidFill>
                <a:schemeClr val="dk1"/>
              </a:solidFill>
            </a:endParaRPr>
          </a:p>
          <a:p>
            <a:pPr marL="0" lvl="0" indent="0" algn="l" rtl="0">
              <a:lnSpc>
                <a:spcPct val="115000"/>
              </a:lnSpc>
              <a:spcBef>
                <a:spcPts val="2200"/>
              </a:spcBef>
              <a:spcAft>
                <a:spcPts val="0"/>
              </a:spcAft>
              <a:buNone/>
            </a:pPr>
            <a:r>
              <a:rPr lang="en">
                <a:solidFill>
                  <a:schemeClr val="dk1"/>
                </a:solidFill>
              </a:rPr>
              <a:t>Containers within the Pod see the system hostname as being the same as the configured name for the Pod. There's more about this in the</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networking</a:t>
            </a:r>
            <a:r>
              <a:rPr lang="en">
                <a:solidFill>
                  <a:schemeClr val="dk1"/>
                </a:solidFill>
              </a:rPr>
              <a:t> section</a:t>
            </a:r>
            <a:endParaRPr>
              <a:solidFill>
                <a:schemeClr val="dk1"/>
              </a:solidFill>
            </a:endParaRPr>
          </a:p>
          <a:p>
            <a:pPr marL="0" lvl="0" indent="0" algn="l" rtl="0">
              <a:spcBef>
                <a:spcPts val="2200"/>
              </a:spcBef>
              <a:spcAft>
                <a:spcPts val="0"/>
              </a:spcAft>
              <a:buNone/>
            </a:pPr>
            <a:endParaRPr>
              <a:solidFill>
                <a:schemeClr val="dk1"/>
              </a:solidFill>
            </a:endParaRPr>
          </a:p>
        </p:txBody>
      </p:sp>
      <p:sp>
        <p:nvSpPr>
          <p:cNvPr id="648" name="Google Shape;648;gd768a0ba52_0_4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d768a0ba52_0_49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a:solidFill>
                  <a:schemeClr val="dk1"/>
                </a:solidFill>
              </a:rPr>
              <a:t>Each Pod is assigned a unique IP address for each address family. Every container in a Pod shares the network namespace, including the IP address and network ports. Inside a Pod (and </a:t>
            </a:r>
            <a:r>
              <a:rPr lang="en" b="1">
                <a:solidFill>
                  <a:schemeClr val="dk1"/>
                </a:solidFill>
              </a:rPr>
              <a:t>only</a:t>
            </a:r>
            <a:r>
              <a:rPr lang="en">
                <a:solidFill>
                  <a:schemeClr val="dk1"/>
                </a:solidFill>
              </a:rPr>
              <a:t> then), the containers that belong to the Pod can communicate with one another using localhost. When containers in a Pod communicate with entities </a:t>
            </a:r>
            <a:r>
              <a:rPr lang="en" i="1">
                <a:solidFill>
                  <a:schemeClr val="dk1"/>
                </a:solidFill>
              </a:rPr>
              <a:t>outside the Pod</a:t>
            </a:r>
            <a:r>
              <a:rPr lang="en">
                <a:solidFill>
                  <a:schemeClr val="dk1"/>
                </a:solidFill>
              </a:rPr>
              <a:t>, they must coordinate how they use the shared network resources (such as ports). Within a Pod, containers share an IP address and port space, and can find each other via localhost. The containers in a Pod can also communicate with each other using standard inter-process communications like SystemV semaphores or POSIX shared memory. Containers in different Pods have distinct IP addresses and can not communicate by IPC without</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special configuration</a:t>
            </a:r>
            <a:r>
              <a:rPr lang="en">
                <a:solidFill>
                  <a:schemeClr val="dk1"/>
                </a:solidFill>
              </a:rPr>
              <a:t>. Containers that want to interact with a container running in a different Pod can use IP networking to communicate.</a:t>
            </a:r>
            <a:endParaRPr>
              <a:solidFill>
                <a:schemeClr val="dk1"/>
              </a:solidFill>
            </a:endParaRPr>
          </a:p>
          <a:p>
            <a:pPr marL="0" lvl="0" indent="0" algn="l" rtl="0">
              <a:lnSpc>
                <a:spcPct val="115000"/>
              </a:lnSpc>
              <a:spcBef>
                <a:spcPts val="2200"/>
              </a:spcBef>
              <a:spcAft>
                <a:spcPts val="0"/>
              </a:spcAft>
              <a:buNone/>
            </a:pPr>
            <a:r>
              <a:rPr lang="en">
                <a:solidFill>
                  <a:schemeClr val="dk1"/>
                </a:solidFill>
              </a:rPr>
              <a:t>Containers within the Pod see the system hostname as being the same as the configured name for the Pod. There's more about this in the</a:t>
            </a:r>
            <a:r>
              <a:rPr lang="en">
                <a:solidFill>
                  <a:schemeClr val="dk1"/>
                </a:solidFill>
                <a:uFill>
                  <a:noFill/>
                </a:uFill>
                <a:hlinkClick r:id="rId4">
                  <a:extLst>
                    <a:ext uri="{A12FA001-AC4F-418D-AE19-62706E023703}">
                      <ahyp:hlinkClr xmlns:ahyp="http://schemas.microsoft.com/office/drawing/2018/hyperlinkcolor" val="tx"/>
                    </a:ext>
                  </a:extLst>
                </a:hlinkClick>
              </a:rPr>
              <a:t> </a:t>
            </a:r>
            <a:r>
              <a:rPr lang="en" u="sng">
                <a:solidFill>
                  <a:schemeClr val="hlink"/>
                </a:solidFill>
                <a:hlinkClick r:id="rId4"/>
              </a:rPr>
              <a:t>networking</a:t>
            </a:r>
            <a:r>
              <a:rPr lang="en">
                <a:solidFill>
                  <a:schemeClr val="dk1"/>
                </a:solidFill>
              </a:rPr>
              <a:t> section</a:t>
            </a:r>
            <a:endParaRPr>
              <a:solidFill>
                <a:schemeClr val="dk1"/>
              </a:solidFill>
            </a:endParaRPr>
          </a:p>
          <a:p>
            <a:pPr marL="0" lvl="0" indent="0" algn="l" rtl="0">
              <a:spcBef>
                <a:spcPts val="2200"/>
              </a:spcBef>
              <a:spcAft>
                <a:spcPts val="0"/>
              </a:spcAft>
              <a:buNone/>
            </a:pPr>
            <a:endParaRPr>
              <a:solidFill>
                <a:schemeClr val="dk1"/>
              </a:solidFill>
            </a:endParaRPr>
          </a:p>
        </p:txBody>
      </p:sp>
      <p:sp>
        <p:nvSpPr>
          <p:cNvPr id="658" name="Google Shape;658;gd768a0ba52_0_4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d7d7089fcd_0_1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8" name="Google Shape;668;gd7d7089fcd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d7d7089fcd_0_1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 Lợi ích thì nhiều</a:t>
            </a:r>
            <a:endParaRPr>
              <a:solidFill>
                <a:schemeClr val="dk1"/>
              </a:solidFill>
            </a:endParaRPr>
          </a:p>
          <a:p>
            <a:pPr marL="0" lvl="0" indent="0" algn="l" rtl="0">
              <a:spcBef>
                <a:spcPts val="0"/>
              </a:spcBef>
              <a:spcAft>
                <a:spcPts val="0"/>
              </a:spcAft>
              <a:buNone/>
            </a:pPr>
            <a:r>
              <a:rPr lang="en">
                <a:solidFill>
                  <a:schemeClr val="dk1"/>
                </a:solidFill>
              </a:rPr>
              <a:t>+ Isolation</a:t>
            </a:r>
            <a:endParaRPr>
              <a:solidFill>
                <a:schemeClr val="dk1"/>
              </a:solidFill>
            </a:endParaRPr>
          </a:p>
          <a:p>
            <a:pPr marL="0" lvl="0" indent="0" algn="l" rtl="0">
              <a:spcBef>
                <a:spcPts val="0"/>
              </a:spcBef>
              <a:spcAft>
                <a:spcPts val="0"/>
              </a:spcAft>
              <a:buNone/>
            </a:pPr>
            <a:r>
              <a:rPr lang="en">
                <a:solidFill>
                  <a:schemeClr val="dk1"/>
                </a:solidFill>
              </a:rPr>
              <a:t>+ Scability</a:t>
            </a:r>
            <a:endParaRPr>
              <a:solidFill>
                <a:schemeClr val="dk1"/>
              </a:solidFill>
            </a:endParaRPr>
          </a:p>
          <a:p>
            <a:pPr marL="0" lvl="0" indent="0" algn="l" rtl="0">
              <a:spcBef>
                <a:spcPts val="0"/>
              </a:spcBef>
              <a:spcAft>
                <a:spcPts val="0"/>
              </a:spcAft>
              <a:buNone/>
            </a:pPr>
            <a:r>
              <a:rPr lang="en">
                <a:solidFill>
                  <a:schemeClr val="dk1"/>
                </a:solidFill>
              </a:rPr>
              <a:t>+ Flexibility</a:t>
            </a:r>
            <a:endParaRPr>
              <a:solidFill>
                <a:schemeClr val="dk1"/>
              </a:solidFill>
            </a:endParaRPr>
          </a:p>
          <a:p>
            <a:pPr marL="0" lvl="0" indent="0" algn="l" rtl="0">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Thách thức</a:t>
            </a:r>
            <a:endParaRPr>
              <a:solidFill>
                <a:schemeClr val="dk1"/>
              </a:solidFill>
            </a:endParaRPr>
          </a:p>
          <a:p>
            <a:pPr marL="0" lvl="0" indent="0" algn="l" rtl="0">
              <a:spcBef>
                <a:spcPts val="0"/>
              </a:spcBef>
              <a:spcAft>
                <a:spcPts val="0"/>
              </a:spcAft>
              <a:buNone/>
            </a:pPr>
            <a:r>
              <a:rPr lang="en">
                <a:solidFill>
                  <a:schemeClr val="dk1"/>
                </a:solidFill>
              </a:rPr>
              <a:t>- Service discovery</a:t>
            </a:r>
            <a:endParaRPr>
              <a:solidFill>
                <a:schemeClr val="dk1"/>
              </a:solidFill>
            </a:endParaRPr>
          </a:p>
          <a:p>
            <a:pPr marL="0" lvl="0" indent="0" algn="l" rtl="0">
              <a:spcBef>
                <a:spcPts val="0"/>
              </a:spcBef>
              <a:spcAft>
                <a:spcPts val="0"/>
              </a:spcAft>
              <a:buNone/>
            </a:pPr>
            <a:r>
              <a:rPr lang="en">
                <a:solidFill>
                  <a:schemeClr val="dk1"/>
                </a:solidFill>
              </a:rPr>
              <a:t>- Fault tolerance </a:t>
            </a:r>
            <a:endParaRPr>
              <a:solidFill>
                <a:schemeClr val="dk1"/>
              </a:solidFill>
            </a:endParaRPr>
          </a:p>
          <a:p>
            <a:pPr marL="0" lvl="0" indent="0" algn="l" rtl="0">
              <a:spcBef>
                <a:spcPts val="0"/>
              </a:spcBef>
              <a:spcAft>
                <a:spcPts val="0"/>
              </a:spcAft>
              <a:buNone/>
            </a:pPr>
            <a:r>
              <a:rPr lang="en">
                <a:solidFill>
                  <a:schemeClr val="dk1"/>
                </a:solidFill>
              </a:rPr>
              <a:t>- Security</a:t>
            </a:r>
            <a:endParaRPr>
              <a:solidFill>
                <a:schemeClr val="dk1"/>
              </a:solidFill>
            </a:endParaRPr>
          </a:p>
          <a:p>
            <a:pPr marL="0" lvl="0" indent="0" algn="l" rtl="0">
              <a:spcBef>
                <a:spcPts val="0"/>
              </a:spcBef>
              <a:spcAft>
                <a:spcPts val="0"/>
              </a:spcAft>
              <a:buNone/>
            </a:pPr>
            <a:r>
              <a:rPr lang="en">
                <a:solidFill>
                  <a:schemeClr val="dk1"/>
                </a:solidFill>
              </a:rPr>
              <a:t>- Load Balancing</a:t>
            </a:r>
            <a:endParaRPr>
              <a:solidFill>
                <a:schemeClr val="dk1"/>
              </a:solidFill>
            </a:endParaRPr>
          </a:p>
          <a:p>
            <a:pPr marL="0" lvl="0" indent="0" algn="l" rtl="0">
              <a:spcBef>
                <a:spcPts val="0"/>
              </a:spcBef>
              <a:spcAft>
                <a:spcPts val="0"/>
              </a:spcAft>
              <a:buNone/>
            </a:pPr>
            <a:r>
              <a:rPr lang="en">
                <a:solidFill>
                  <a:schemeClr val="dk1"/>
                </a:solidFill>
              </a:rPr>
              <a:t>- Distributed Tracing</a:t>
            </a:r>
            <a:endParaRPr>
              <a:solidFill>
                <a:schemeClr val="dk1"/>
              </a:solidFill>
            </a:endParaRPr>
          </a:p>
          <a:p>
            <a:pPr marL="0" lvl="0" indent="0" algn="l" rtl="0">
              <a:spcBef>
                <a:spcPts val="0"/>
              </a:spcBef>
              <a:spcAft>
                <a:spcPts val="0"/>
              </a:spcAft>
              <a:buNone/>
            </a:pPr>
            <a:r>
              <a:rPr lang="en">
                <a:solidFill>
                  <a:schemeClr val="dk1"/>
                </a:solidFill>
              </a:rPr>
              <a:t>- </a:t>
            </a:r>
            <a:r>
              <a:rPr lang="en" sz="1200">
                <a:solidFill>
                  <a:srgbClr val="333333"/>
                </a:solidFill>
                <a:highlight>
                  <a:srgbClr val="FFFFFF"/>
                </a:highlight>
              </a:rPr>
              <a:t>Rate Limiting</a:t>
            </a:r>
            <a:endParaRPr sz="1200">
              <a:solidFill>
                <a:srgbClr val="333333"/>
              </a:solidFill>
              <a:highlight>
                <a:srgbClr val="FFFFFF"/>
              </a:highlight>
            </a:endParaRPr>
          </a:p>
          <a:p>
            <a:pPr marL="0" lvl="0" indent="0" algn="l" rtl="0">
              <a:spcBef>
                <a:spcPts val="0"/>
              </a:spcBef>
              <a:spcAft>
                <a:spcPts val="0"/>
              </a:spcAft>
              <a:buNone/>
            </a:pPr>
            <a:endParaRPr sz="1200">
              <a:solidFill>
                <a:srgbClr val="333333"/>
              </a:solidFill>
              <a:highlight>
                <a:srgbClr val="FFFFFF"/>
              </a:highlight>
            </a:endParaRPr>
          </a:p>
        </p:txBody>
      </p:sp>
      <p:sp>
        <p:nvSpPr>
          <p:cNvPr id="677" name="Google Shape;677;gd7d7089fcd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d7d7089fcd_0_16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
        <p:nvSpPr>
          <p:cNvPr id="686" name="Google Shape;686;gd7d7089fcd_0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7d7089fcd_0_18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highlight>
                  <a:srgbClr val="FFFFFF"/>
                </a:highlight>
              </a:rPr>
              <a:t>Service Mesh</a:t>
            </a:r>
            <a:r>
              <a:rPr lang="en" sz="1200">
                <a:solidFill>
                  <a:schemeClr val="dk1"/>
                </a:solidFill>
                <a:highlight>
                  <a:srgbClr val="FFFFFF"/>
                </a:highlight>
              </a:rPr>
              <a:t> là một </a:t>
            </a:r>
            <a:r>
              <a:rPr lang="en" sz="1200" b="1">
                <a:solidFill>
                  <a:schemeClr val="dk1"/>
                </a:solidFill>
                <a:highlight>
                  <a:srgbClr val="FFFFFF"/>
                </a:highlight>
              </a:rPr>
              <a:t>inter-service communication</a:t>
            </a:r>
            <a:r>
              <a:rPr lang="en" sz="1200">
                <a:solidFill>
                  <a:schemeClr val="dk1"/>
                </a:solidFill>
                <a:highlight>
                  <a:srgbClr val="FFFFFF"/>
                </a:highlight>
              </a:rPr>
              <a:t> </a:t>
            </a:r>
            <a:r>
              <a:rPr lang="en" sz="1200" b="1">
                <a:solidFill>
                  <a:schemeClr val="dk1"/>
                </a:solidFill>
                <a:highlight>
                  <a:srgbClr val="FFFFFF"/>
                </a:highlight>
              </a:rPr>
              <a:t>infrastructure layer</a:t>
            </a:r>
            <a:r>
              <a:rPr lang="en" sz="1200">
                <a:solidFill>
                  <a:schemeClr val="dk1"/>
                </a:solidFill>
                <a:highlight>
                  <a:srgbClr val="FFFFFF"/>
                </a:highlight>
              </a:rPr>
              <a:t> (một tầng liên quan tới network, proxy, hỗ trợ giao tiếp giữa các services) nó được integrate trực tiếp vô hệ thống services của một application, thông qua đó mình sẽ điều khiển được luồng xử lý,</a:t>
            </a:r>
            <a:endParaRPr>
              <a:solidFill>
                <a:schemeClr val="dk1"/>
              </a:solidFill>
            </a:endParaRPr>
          </a:p>
        </p:txBody>
      </p:sp>
      <p:sp>
        <p:nvSpPr>
          <p:cNvPr id="695" name="Google Shape;695;gd7d7089fcd_0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7d7089fcd_0_19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highlight>
                  <a:srgbClr val="FFFFFF"/>
                </a:highlight>
              </a:rPr>
              <a:t>Service Mesh</a:t>
            </a:r>
            <a:r>
              <a:rPr lang="en" sz="1200">
                <a:solidFill>
                  <a:schemeClr val="dk1"/>
                </a:solidFill>
                <a:highlight>
                  <a:srgbClr val="FFFFFF"/>
                </a:highlight>
              </a:rPr>
              <a:t> là một </a:t>
            </a:r>
            <a:r>
              <a:rPr lang="en" sz="1200" b="1">
                <a:solidFill>
                  <a:schemeClr val="dk1"/>
                </a:solidFill>
                <a:highlight>
                  <a:srgbClr val="FFFFFF"/>
                </a:highlight>
              </a:rPr>
              <a:t>inter-service communication</a:t>
            </a:r>
            <a:r>
              <a:rPr lang="en" sz="1200">
                <a:solidFill>
                  <a:schemeClr val="dk1"/>
                </a:solidFill>
                <a:highlight>
                  <a:srgbClr val="FFFFFF"/>
                </a:highlight>
              </a:rPr>
              <a:t> </a:t>
            </a:r>
            <a:r>
              <a:rPr lang="en" sz="1200" b="1">
                <a:solidFill>
                  <a:schemeClr val="dk1"/>
                </a:solidFill>
                <a:highlight>
                  <a:srgbClr val="FFFFFF"/>
                </a:highlight>
              </a:rPr>
              <a:t>infrastructure layer</a:t>
            </a:r>
            <a:r>
              <a:rPr lang="en" sz="1200">
                <a:solidFill>
                  <a:schemeClr val="dk1"/>
                </a:solidFill>
                <a:highlight>
                  <a:srgbClr val="FFFFFF"/>
                </a:highlight>
              </a:rPr>
              <a:t> (một tầng liên quan tới network, proxy, hỗ trợ giao tiếp giữa các services) nó được integrate trực tiếp vô hệ thống services của một application, thông qua đó mình sẽ điều khiển được luồng xử lý,</a:t>
            </a:r>
            <a:endParaRPr>
              <a:solidFill>
                <a:schemeClr val="dk1"/>
              </a:solidFill>
            </a:endParaRPr>
          </a:p>
        </p:txBody>
      </p:sp>
      <p:sp>
        <p:nvSpPr>
          <p:cNvPr id="704" name="Google Shape;704;gd7d7089fcd_0_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d3c722b820_0_7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3" name="Google Shape;713;gd3c722b820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c1ca26baa_0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Triển khai </a:t>
            </a:r>
            <a:endParaRPr/>
          </a:p>
          <a:p>
            <a:pPr marL="0" lvl="0" indent="0" algn="l" rtl="0">
              <a:spcBef>
                <a:spcPts val="0"/>
              </a:spcBef>
              <a:spcAft>
                <a:spcPts val="0"/>
              </a:spcAft>
              <a:buNone/>
            </a:pPr>
            <a:r>
              <a:rPr lang="en"/>
              <a:t>- Giám sát</a:t>
            </a:r>
            <a:endParaRPr/>
          </a:p>
          <a:p>
            <a:pPr marL="0" lvl="0" indent="0" algn="l" rtl="0">
              <a:spcBef>
                <a:spcPts val="0"/>
              </a:spcBef>
              <a:spcAft>
                <a:spcPts val="0"/>
              </a:spcAft>
              <a:buNone/>
            </a:pPr>
            <a:r>
              <a:rPr lang="en"/>
              <a:t>- Vận hành</a:t>
            </a:r>
            <a:endParaRPr/>
          </a:p>
          <a:p>
            <a:pPr marL="0" lvl="0" indent="0" algn="l" rtl="0">
              <a:spcBef>
                <a:spcPts val="0"/>
              </a:spcBef>
              <a:spcAft>
                <a:spcPts val="0"/>
              </a:spcAft>
              <a:buNone/>
            </a:pPr>
            <a:r>
              <a:rPr lang="en"/>
              <a:t>- Network </a:t>
            </a:r>
            <a:endParaRPr/>
          </a:p>
          <a:p>
            <a:pPr marL="0" lvl="0" indent="0" algn="l" rtl="0">
              <a:spcBef>
                <a:spcPts val="0"/>
              </a:spcBef>
              <a:spcAft>
                <a:spcPts val="0"/>
              </a:spcAft>
              <a:buNone/>
            </a:pPr>
            <a:r>
              <a:rPr lang="en"/>
              <a:t>- Security </a:t>
            </a:r>
            <a:endParaRPr/>
          </a:p>
          <a:p>
            <a:pPr marL="0" lvl="0" indent="0" algn="l" rtl="0">
              <a:spcBef>
                <a:spcPts val="0"/>
              </a:spcBef>
              <a:spcAft>
                <a:spcPts val="0"/>
              </a:spcAft>
              <a:buNone/>
            </a:pPr>
            <a:r>
              <a:rPr lang="en"/>
              <a:t>vv</a:t>
            </a:r>
            <a:endParaRPr/>
          </a:p>
        </p:txBody>
      </p:sp>
      <p:sp>
        <p:nvSpPr>
          <p:cNvPr id="188" name="Google Shape;188;gdc1ca26baa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761c51ad5_0_18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d761c51ad5_0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c1ca26baa_0_36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dc1ca26baa_0_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7d7089fcd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d7d7089fc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EE0033"/>
              </a:buClr>
              <a:buSzPts val="4500"/>
              <a:buFont typeface="Arial"/>
              <a:buNone/>
              <a:defRPr sz="45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atin typeface="Arial"/>
                <a:ea typeface="Arial"/>
                <a:cs typeface="Arial"/>
                <a:sym typeface="Aria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63" name="Google Shape;63;p1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4"/>
          <p:cNvSpPr txBox="1">
            <a:spLocks noGrp="1"/>
          </p:cNvSpPr>
          <p:nvPr>
            <p:ph type="sldNum" idx="12"/>
          </p:nvPr>
        </p:nvSpPr>
        <p:spPr>
          <a:xfrm>
            <a:off x="6457950" y="4767263"/>
            <a:ext cx="26860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E00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9" name="Google Shape;69;p1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5"/>
          <p:cNvSpPr txBox="1">
            <a:spLocks noGrp="1"/>
          </p:cNvSpPr>
          <p:nvPr>
            <p:ph type="sldNum" idx="12"/>
          </p:nvPr>
        </p:nvSpPr>
        <p:spPr>
          <a:xfrm>
            <a:off x="6457950" y="4767263"/>
            <a:ext cx="26860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EE0033"/>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6"/>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75" name="Google Shape;75;p1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6"/>
          <p:cNvSpPr txBox="1">
            <a:spLocks noGrp="1"/>
          </p:cNvSpPr>
          <p:nvPr>
            <p:ph type="sldNum" idx="12"/>
          </p:nvPr>
        </p:nvSpPr>
        <p:spPr>
          <a:xfrm>
            <a:off x="6457950" y="4767263"/>
            <a:ext cx="26860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E00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7"/>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1" name="Google Shape;81;p17"/>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2" name="Google Shape;82;p1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
          <p:cNvSpPr txBox="1">
            <a:spLocks noGrp="1"/>
          </p:cNvSpPr>
          <p:nvPr>
            <p:ph type="sldNum" idx="12"/>
          </p:nvPr>
        </p:nvSpPr>
        <p:spPr>
          <a:xfrm>
            <a:off x="6457950" y="4767263"/>
            <a:ext cx="26860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With A Message">
  <p:cSld name="Two Content With A Message">
    <p:spTree>
      <p:nvGrpSpPr>
        <p:cNvPr id="1" name="Shape 85"/>
        <p:cNvGrpSpPr/>
        <p:nvPr/>
      </p:nvGrpSpPr>
      <p:grpSpPr>
        <a:xfrm>
          <a:off x="0" y="0"/>
          <a:ext cx="0" cy="0"/>
          <a:chOff x="0" y="0"/>
          <a:chExt cx="0" cy="0"/>
        </a:xfrm>
      </p:grpSpPr>
      <p:pic>
        <p:nvPicPr>
          <p:cNvPr id="86" name="Google Shape;86;p18"/>
          <p:cNvPicPr preferRelativeResize="0"/>
          <p:nvPr/>
        </p:nvPicPr>
        <p:blipFill rotWithShape="1">
          <a:blip r:embed="rId2">
            <a:alphaModFix/>
          </a:blip>
          <a:srcRect/>
          <a:stretch/>
        </p:blipFill>
        <p:spPr>
          <a:xfrm>
            <a:off x="-130961" y="1618421"/>
            <a:ext cx="4041118" cy="4890478"/>
          </a:xfrm>
          <a:prstGeom prst="rect">
            <a:avLst/>
          </a:prstGeom>
          <a:noFill/>
          <a:ln>
            <a:noFill/>
          </a:ln>
        </p:spPr>
      </p:pic>
      <p:sp>
        <p:nvSpPr>
          <p:cNvPr id="87" name="Google Shape;87;p18"/>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E00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8"/>
          <p:cNvSpPr txBox="1">
            <a:spLocks noGrp="1"/>
          </p:cNvSpPr>
          <p:nvPr>
            <p:ph type="body" idx="1"/>
          </p:nvPr>
        </p:nvSpPr>
        <p:spPr>
          <a:xfrm>
            <a:off x="628651" y="2194559"/>
            <a:ext cx="2955798" cy="197510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9" name="Google Shape;89;p18"/>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0" name="Google Shape;90;p1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8"/>
          <p:cNvSpPr txBox="1">
            <a:spLocks noGrp="1"/>
          </p:cNvSpPr>
          <p:nvPr>
            <p:ph type="sldNum" idx="12"/>
          </p:nvPr>
        </p:nvSpPr>
        <p:spPr>
          <a:xfrm>
            <a:off x="6457950" y="4767263"/>
            <a:ext cx="26860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E00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9"/>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96" name="Google Shape;96;p19"/>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7" name="Google Shape;97;p19"/>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98" name="Google Shape;98;p19"/>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9" name="Google Shape;99;p1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9"/>
          <p:cNvSpPr txBox="1">
            <a:spLocks noGrp="1"/>
          </p:cNvSpPr>
          <p:nvPr>
            <p:ph type="sldNum" idx="12"/>
          </p:nvPr>
        </p:nvSpPr>
        <p:spPr>
          <a:xfrm>
            <a:off x="6457950" y="4767263"/>
            <a:ext cx="26860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E00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0"/>
          <p:cNvSpPr txBox="1">
            <a:spLocks noGrp="1"/>
          </p:cNvSpPr>
          <p:nvPr>
            <p:ph type="sldNum" idx="12"/>
          </p:nvPr>
        </p:nvSpPr>
        <p:spPr>
          <a:xfrm>
            <a:off x="6457950" y="4767263"/>
            <a:ext cx="26860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7"/>
        <p:cNvGrpSpPr/>
        <p:nvPr/>
      </p:nvGrpSpPr>
      <p:grpSpPr>
        <a:xfrm>
          <a:off x="0" y="0"/>
          <a:ext cx="0" cy="0"/>
          <a:chOff x="0" y="0"/>
          <a:chExt cx="0" cy="0"/>
        </a:xfrm>
      </p:grpSpPr>
      <p:sp>
        <p:nvSpPr>
          <p:cNvPr id="108" name="Google Shape;108;p2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1"/>
          <p:cNvSpPr txBox="1">
            <a:spLocks noGrp="1"/>
          </p:cNvSpPr>
          <p:nvPr>
            <p:ph type="sldNum" idx="12"/>
          </p:nvPr>
        </p:nvSpPr>
        <p:spPr>
          <a:xfrm>
            <a:off x="6457950" y="4767263"/>
            <a:ext cx="26860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EE0033"/>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2"/>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14" name="Google Shape;114;p22"/>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5" name="Google Shape;115;p2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2"/>
          <p:cNvSpPr txBox="1">
            <a:spLocks noGrp="1"/>
          </p:cNvSpPr>
          <p:nvPr>
            <p:ph type="sldNum" idx="12"/>
          </p:nvPr>
        </p:nvSpPr>
        <p:spPr>
          <a:xfrm>
            <a:off x="6457950" y="4767263"/>
            <a:ext cx="26860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EE0033"/>
              </a:buClr>
              <a:buSzPts val="2400"/>
              <a:buFont typeface="Arial"/>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23"/>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Sarabun"/>
                <a:ea typeface="Sarabun"/>
                <a:cs typeface="Sarabun"/>
                <a:sym typeface="Sarabun"/>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Sarabun"/>
                <a:ea typeface="Sarabun"/>
                <a:cs typeface="Sarabun"/>
                <a:sym typeface="Sarabun"/>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Sarabun"/>
                <a:ea typeface="Sarabun"/>
                <a:cs typeface="Sarabun"/>
                <a:sym typeface="Sarabun"/>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Sarabun"/>
                <a:ea typeface="Sarabun"/>
                <a:cs typeface="Sarabun"/>
                <a:sym typeface="Sarabun"/>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Sarabun"/>
                <a:ea typeface="Sarabun"/>
                <a:cs typeface="Sarabun"/>
                <a:sym typeface="Sarabun"/>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21" name="Google Shape;121;p23"/>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22" name="Google Shape;122;p2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3"/>
          <p:cNvSpPr txBox="1">
            <a:spLocks noGrp="1"/>
          </p:cNvSpPr>
          <p:nvPr>
            <p:ph type="sldNum" idx="12"/>
          </p:nvPr>
        </p:nvSpPr>
        <p:spPr>
          <a:xfrm>
            <a:off x="6457950" y="4767263"/>
            <a:ext cx="26860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E00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24"/>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8" name="Google Shape;128;p2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4"/>
          <p:cNvSpPr txBox="1">
            <a:spLocks noGrp="1"/>
          </p:cNvSpPr>
          <p:nvPr>
            <p:ph type="sldNum" idx="12"/>
          </p:nvPr>
        </p:nvSpPr>
        <p:spPr>
          <a:xfrm>
            <a:off x="6457950" y="4767263"/>
            <a:ext cx="26860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E00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5"/>
          <p:cNvSpPr txBox="1">
            <a:spLocks noGrp="1"/>
          </p:cNvSpPr>
          <p:nvPr>
            <p:ph type="body" idx="1"/>
          </p:nvPr>
        </p:nvSpPr>
        <p:spPr>
          <a:xfrm rot="5400000">
            <a:off x="1349573" y="-447079"/>
            <a:ext cx="435887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4" name="Google Shape;134;p2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5"/>
          <p:cNvSpPr txBox="1">
            <a:spLocks noGrp="1"/>
          </p:cNvSpPr>
          <p:nvPr>
            <p:ph type="sldNum" idx="12"/>
          </p:nvPr>
        </p:nvSpPr>
        <p:spPr>
          <a:xfrm>
            <a:off x="6457950" y="4767263"/>
            <a:ext cx="26860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EE0033"/>
              </a:buClr>
              <a:buSzPts val="3300"/>
              <a:buFont typeface="Arial"/>
              <a:buNone/>
              <a:defRPr sz="3300" b="0" i="0" u="none" strike="noStrike" cap="none">
                <a:solidFill>
                  <a:srgbClr val="EE003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Sarabun"/>
                <a:ea typeface="Sarabun"/>
                <a:cs typeface="Sarabun"/>
                <a:sym typeface="Sarabun"/>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Sarabun"/>
                <a:ea typeface="Sarabun"/>
                <a:cs typeface="Sarabun"/>
                <a:sym typeface="Sarabun"/>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Sarabun"/>
                <a:ea typeface="Sarabun"/>
                <a:cs typeface="Sarabun"/>
                <a:sym typeface="Sarabun"/>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Sarabun"/>
                <a:ea typeface="Sarabun"/>
                <a:cs typeface="Sarabun"/>
                <a:sym typeface="Sarabun"/>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Sarabun"/>
                <a:ea typeface="Sarabun"/>
                <a:cs typeface="Sarabun"/>
                <a:sym typeface="Sarabun"/>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grpSp>
        <p:nvGrpSpPr>
          <p:cNvPr id="54" name="Google Shape;54;p13"/>
          <p:cNvGrpSpPr/>
          <p:nvPr/>
        </p:nvGrpSpPr>
        <p:grpSpPr>
          <a:xfrm>
            <a:off x="0" y="4603246"/>
            <a:ext cx="9144000" cy="540254"/>
            <a:chOff x="0" y="4092469"/>
            <a:chExt cx="9144000" cy="540254"/>
          </a:xfrm>
        </p:grpSpPr>
        <p:pic>
          <p:nvPicPr>
            <p:cNvPr id="55" name="Google Shape;55;p13"/>
            <p:cNvPicPr preferRelativeResize="0"/>
            <p:nvPr/>
          </p:nvPicPr>
          <p:blipFill rotWithShape="1">
            <a:blip r:embed="rId14">
              <a:alphaModFix/>
            </a:blip>
            <a:srcRect/>
            <a:stretch/>
          </p:blipFill>
          <p:spPr>
            <a:xfrm>
              <a:off x="0" y="4092469"/>
              <a:ext cx="9144000" cy="540254"/>
            </a:xfrm>
            <a:prstGeom prst="rect">
              <a:avLst/>
            </a:prstGeom>
            <a:noFill/>
            <a:ln>
              <a:noFill/>
            </a:ln>
          </p:spPr>
        </p:pic>
        <p:sp>
          <p:nvSpPr>
            <p:cNvPr id="56" name="Google Shape;56;p13"/>
            <p:cNvSpPr txBox="1"/>
            <p:nvPr/>
          </p:nvSpPr>
          <p:spPr>
            <a:xfrm>
              <a:off x="374650" y="4245372"/>
              <a:ext cx="3968750"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b="0" i="0" u="none" strike="noStrike" cap="none">
                  <a:solidFill>
                    <a:srgbClr val="B4B4B4"/>
                  </a:solidFill>
                  <a:latin typeface="Arial"/>
                  <a:ea typeface="Arial"/>
                  <a:cs typeface="Arial"/>
                  <a:sym typeface="Arial"/>
                </a:rPr>
                <a:t>www.viettel.com.vn</a:t>
              </a:r>
              <a:endParaRPr/>
            </a:p>
          </p:txBody>
        </p:sp>
        <p:pic>
          <p:nvPicPr>
            <p:cNvPr id="57" name="Google Shape;57;p13"/>
            <p:cNvPicPr preferRelativeResize="0"/>
            <p:nvPr/>
          </p:nvPicPr>
          <p:blipFill rotWithShape="1">
            <a:blip r:embed="rId15">
              <a:alphaModFix/>
            </a:blip>
            <a:srcRect/>
            <a:stretch/>
          </p:blipFill>
          <p:spPr>
            <a:xfrm>
              <a:off x="7663175" y="4245372"/>
              <a:ext cx="975214" cy="214760"/>
            </a:xfrm>
            <a:prstGeom prst="rect">
              <a:avLst/>
            </a:prstGeom>
            <a:noFill/>
            <a:ln>
              <a:noFill/>
            </a:ln>
          </p:spPr>
        </p:pic>
      </p:grpSp>
      <p:sp>
        <p:nvSpPr>
          <p:cNvPr id="58" name="Google Shape;58;p13"/>
          <p:cNvSpPr txBox="1">
            <a:spLocks noGrp="1"/>
          </p:cNvSpPr>
          <p:nvPr>
            <p:ph type="sldNum" idx="12"/>
          </p:nvPr>
        </p:nvSpPr>
        <p:spPr>
          <a:xfrm>
            <a:off x="6457950" y="4767263"/>
            <a:ext cx="268605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u="none">
                <a:solidFill>
                  <a:schemeClr val="lt1"/>
                </a:solidFill>
                <a:latin typeface="Sarabun"/>
                <a:ea typeface="Sarabun"/>
                <a:cs typeface="Sarabun"/>
                <a:sym typeface="Sarabun"/>
              </a:defRPr>
            </a:lvl1pPr>
            <a:lvl2pPr marL="0" marR="0" lvl="1" indent="0" algn="r" rtl="0">
              <a:spcBef>
                <a:spcPts val="0"/>
              </a:spcBef>
              <a:buNone/>
              <a:defRPr sz="900" b="0" u="none">
                <a:solidFill>
                  <a:schemeClr val="lt1"/>
                </a:solidFill>
                <a:latin typeface="Sarabun"/>
                <a:ea typeface="Sarabun"/>
                <a:cs typeface="Sarabun"/>
                <a:sym typeface="Sarabun"/>
              </a:defRPr>
            </a:lvl2pPr>
            <a:lvl3pPr marL="0" marR="0" lvl="2" indent="0" algn="r" rtl="0">
              <a:spcBef>
                <a:spcPts val="0"/>
              </a:spcBef>
              <a:buNone/>
              <a:defRPr sz="900" b="0" u="none">
                <a:solidFill>
                  <a:schemeClr val="lt1"/>
                </a:solidFill>
                <a:latin typeface="Sarabun"/>
                <a:ea typeface="Sarabun"/>
                <a:cs typeface="Sarabun"/>
                <a:sym typeface="Sarabun"/>
              </a:defRPr>
            </a:lvl3pPr>
            <a:lvl4pPr marL="0" marR="0" lvl="3" indent="0" algn="r" rtl="0">
              <a:spcBef>
                <a:spcPts val="0"/>
              </a:spcBef>
              <a:buNone/>
              <a:defRPr sz="900" b="0" u="none">
                <a:solidFill>
                  <a:schemeClr val="lt1"/>
                </a:solidFill>
                <a:latin typeface="Sarabun"/>
                <a:ea typeface="Sarabun"/>
                <a:cs typeface="Sarabun"/>
                <a:sym typeface="Sarabun"/>
              </a:defRPr>
            </a:lvl4pPr>
            <a:lvl5pPr marL="0" marR="0" lvl="4" indent="0" algn="r" rtl="0">
              <a:spcBef>
                <a:spcPts val="0"/>
              </a:spcBef>
              <a:buNone/>
              <a:defRPr sz="900" b="0" u="none">
                <a:solidFill>
                  <a:schemeClr val="lt1"/>
                </a:solidFill>
                <a:latin typeface="Sarabun"/>
                <a:ea typeface="Sarabun"/>
                <a:cs typeface="Sarabun"/>
                <a:sym typeface="Sarabun"/>
              </a:defRPr>
            </a:lvl5pPr>
            <a:lvl6pPr marL="0" marR="0" lvl="5" indent="0" algn="r" rtl="0">
              <a:spcBef>
                <a:spcPts val="0"/>
              </a:spcBef>
              <a:buNone/>
              <a:defRPr sz="900" b="0" u="none">
                <a:solidFill>
                  <a:schemeClr val="lt1"/>
                </a:solidFill>
                <a:latin typeface="Sarabun"/>
                <a:ea typeface="Sarabun"/>
                <a:cs typeface="Sarabun"/>
                <a:sym typeface="Sarabun"/>
              </a:defRPr>
            </a:lvl6pPr>
            <a:lvl7pPr marL="0" marR="0" lvl="6" indent="0" algn="r" rtl="0">
              <a:spcBef>
                <a:spcPts val="0"/>
              </a:spcBef>
              <a:buNone/>
              <a:defRPr sz="900" b="0" u="none">
                <a:solidFill>
                  <a:schemeClr val="lt1"/>
                </a:solidFill>
                <a:latin typeface="Sarabun"/>
                <a:ea typeface="Sarabun"/>
                <a:cs typeface="Sarabun"/>
                <a:sym typeface="Sarabun"/>
              </a:defRPr>
            </a:lvl7pPr>
            <a:lvl8pPr marL="0" marR="0" lvl="7" indent="0" algn="r" rtl="0">
              <a:spcBef>
                <a:spcPts val="0"/>
              </a:spcBef>
              <a:buNone/>
              <a:defRPr sz="900" b="0" u="none">
                <a:solidFill>
                  <a:schemeClr val="lt1"/>
                </a:solidFill>
                <a:latin typeface="Sarabun"/>
                <a:ea typeface="Sarabun"/>
                <a:cs typeface="Sarabun"/>
                <a:sym typeface="Sarabun"/>
              </a:defRPr>
            </a:lvl8pPr>
            <a:lvl9pPr marL="0" marR="0" lvl="8" indent="0" algn="r" rtl="0">
              <a:spcBef>
                <a:spcPts val="0"/>
              </a:spcBef>
              <a:buNone/>
              <a:defRPr sz="900" b="0" u="none">
                <a:solidFill>
                  <a:schemeClr val="lt1"/>
                </a:solidFill>
                <a:latin typeface="Sarabun"/>
                <a:ea typeface="Sarabun"/>
                <a:cs typeface="Sarabun"/>
                <a:sym typeface="Sarabun"/>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a:solidFill>
                  <a:srgbClr val="888888"/>
                </a:solidFill>
                <a:latin typeface="Sarabun"/>
                <a:ea typeface="Sarabun"/>
                <a:cs typeface="Sarabun"/>
                <a:sym typeface="Sarabun"/>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5.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7.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7.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44.jp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51.gif"/><Relationship Id="rId5" Type="http://schemas.openxmlformats.org/officeDocument/2006/relationships/image" Target="../media/image50.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54.jp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0.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6"/>
          <p:cNvPicPr preferRelativeResize="0"/>
          <p:nvPr/>
        </p:nvPicPr>
        <p:blipFill rotWithShape="1">
          <a:blip r:embed="rId3">
            <a:alphaModFix/>
          </a:blip>
          <a:srcRect/>
          <a:stretch/>
        </p:blipFill>
        <p:spPr>
          <a:xfrm>
            <a:off x="552700" y="2571750"/>
            <a:ext cx="5570526" cy="1145025"/>
          </a:xfrm>
          <a:prstGeom prst="rect">
            <a:avLst/>
          </a:prstGeom>
          <a:noFill/>
          <a:ln>
            <a:noFill/>
          </a:ln>
        </p:spPr>
      </p:pic>
      <p:sp>
        <p:nvSpPr>
          <p:cNvPr id="142" name="Google Shape;142;p26"/>
          <p:cNvSpPr txBox="1"/>
          <p:nvPr/>
        </p:nvSpPr>
        <p:spPr>
          <a:xfrm>
            <a:off x="603400" y="2928875"/>
            <a:ext cx="55197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200">
                <a:solidFill>
                  <a:schemeClr val="lt1"/>
                </a:solidFill>
              </a:rPr>
              <a:t>Platform as a Service (PaaS)</a:t>
            </a:r>
            <a:endParaRPr/>
          </a:p>
        </p:txBody>
      </p:sp>
      <p:pic>
        <p:nvPicPr>
          <p:cNvPr id="143" name="Google Shape;143;p26"/>
          <p:cNvPicPr preferRelativeResize="0"/>
          <p:nvPr/>
        </p:nvPicPr>
        <p:blipFill rotWithShape="1">
          <a:blip r:embed="rId4">
            <a:alphaModFix/>
          </a:blip>
          <a:srcRect/>
          <a:stretch/>
        </p:blipFill>
        <p:spPr>
          <a:xfrm>
            <a:off x="0" y="1968500"/>
            <a:ext cx="2841905" cy="468318"/>
          </a:xfrm>
          <a:prstGeom prst="rect">
            <a:avLst/>
          </a:prstGeom>
          <a:noFill/>
          <a:ln>
            <a:noFill/>
          </a:ln>
        </p:spPr>
      </p:pic>
      <p:sp>
        <p:nvSpPr>
          <p:cNvPr id="144" name="Google Shape;144;p26"/>
          <p:cNvSpPr txBox="1"/>
          <p:nvPr/>
        </p:nvSpPr>
        <p:spPr>
          <a:xfrm>
            <a:off x="-502375" y="2036625"/>
            <a:ext cx="44040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000">
                <a:solidFill>
                  <a:srgbClr val="EE0033"/>
                </a:solidFill>
              </a:rPr>
              <a:t>Viettel Digital Talent Program</a:t>
            </a:r>
            <a:endParaRPr sz="2000">
              <a:solidFill>
                <a:srgbClr val="EE0033"/>
              </a:solidFill>
              <a:latin typeface="Arial"/>
              <a:ea typeface="Arial"/>
              <a:cs typeface="Arial"/>
              <a:sym typeface="Arial"/>
            </a:endParaRPr>
          </a:p>
        </p:txBody>
      </p:sp>
      <p:pic>
        <p:nvPicPr>
          <p:cNvPr id="145" name="Google Shape;145;p26"/>
          <p:cNvPicPr preferRelativeResize="0"/>
          <p:nvPr/>
        </p:nvPicPr>
        <p:blipFill rotWithShape="1">
          <a:blip r:embed="rId5">
            <a:alphaModFix/>
          </a:blip>
          <a:srcRect/>
          <a:stretch/>
        </p:blipFill>
        <p:spPr>
          <a:xfrm>
            <a:off x="0" y="4603247"/>
            <a:ext cx="9144000" cy="540254"/>
          </a:xfrm>
          <a:prstGeom prst="rect">
            <a:avLst/>
          </a:prstGeom>
          <a:noFill/>
          <a:ln>
            <a:noFill/>
          </a:ln>
        </p:spPr>
      </p:pic>
      <p:sp>
        <p:nvSpPr>
          <p:cNvPr id="146" name="Google Shape;146;p26"/>
          <p:cNvSpPr txBox="1"/>
          <p:nvPr/>
        </p:nvSpPr>
        <p:spPr>
          <a:xfrm>
            <a:off x="374650" y="4756150"/>
            <a:ext cx="3968750"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147" name="Google Shape;147;p26"/>
          <p:cNvPicPr preferRelativeResize="0"/>
          <p:nvPr/>
        </p:nvPicPr>
        <p:blipFill rotWithShape="1">
          <a:blip r:embed="rId6">
            <a:alphaModFix/>
          </a:blip>
          <a:srcRect/>
          <a:stretch/>
        </p:blipFill>
        <p:spPr>
          <a:xfrm>
            <a:off x="7663175" y="4756150"/>
            <a:ext cx="975214" cy="2147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Kubernetes Components</a:t>
            </a:r>
            <a:endParaRPr sz="2800">
              <a:solidFill>
                <a:srgbClr val="EE0033"/>
              </a:solidFill>
              <a:latin typeface="Arial"/>
              <a:ea typeface="Arial"/>
              <a:cs typeface="Arial"/>
              <a:sym typeface="Arial"/>
            </a:endParaRPr>
          </a:p>
        </p:txBody>
      </p:sp>
      <p:pic>
        <p:nvPicPr>
          <p:cNvPr id="234" name="Google Shape;234;p35"/>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235" name="Google Shape;235;p35"/>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36" name="Google Shape;236;p35"/>
          <p:cNvPicPr preferRelativeResize="0"/>
          <p:nvPr/>
        </p:nvPicPr>
        <p:blipFill rotWithShape="1">
          <a:blip r:embed="rId4">
            <a:alphaModFix/>
          </a:blip>
          <a:srcRect/>
          <a:stretch/>
        </p:blipFill>
        <p:spPr>
          <a:xfrm>
            <a:off x="7663175" y="4756150"/>
            <a:ext cx="975214" cy="214760"/>
          </a:xfrm>
          <a:prstGeom prst="rect">
            <a:avLst/>
          </a:prstGeom>
          <a:noFill/>
          <a:ln>
            <a:noFill/>
          </a:ln>
        </p:spPr>
      </p:pic>
      <p:pic>
        <p:nvPicPr>
          <p:cNvPr id="237" name="Google Shape;237;p35"/>
          <p:cNvPicPr preferRelativeResize="0"/>
          <p:nvPr/>
        </p:nvPicPr>
        <p:blipFill>
          <a:blip r:embed="rId5">
            <a:alphaModFix/>
          </a:blip>
          <a:stretch>
            <a:fillRect/>
          </a:stretch>
        </p:blipFill>
        <p:spPr>
          <a:xfrm>
            <a:off x="842588" y="1070123"/>
            <a:ext cx="7458828" cy="3409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6"/>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Some Deployment Scenarios</a:t>
            </a:r>
            <a:endParaRPr sz="2800">
              <a:solidFill>
                <a:srgbClr val="EE0033"/>
              </a:solidFill>
              <a:latin typeface="Arial"/>
              <a:ea typeface="Arial"/>
              <a:cs typeface="Arial"/>
              <a:sym typeface="Arial"/>
            </a:endParaRPr>
          </a:p>
        </p:txBody>
      </p:sp>
      <p:pic>
        <p:nvPicPr>
          <p:cNvPr id="243" name="Google Shape;243;p36"/>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244" name="Google Shape;244;p36"/>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45" name="Google Shape;245;p36"/>
          <p:cNvPicPr preferRelativeResize="0"/>
          <p:nvPr/>
        </p:nvPicPr>
        <p:blipFill rotWithShape="1">
          <a:blip r:embed="rId4">
            <a:alphaModFix/>
          </a:blip>
          <a:srcRect/>
          <a:stretch/>
        </p:blipFill>
        <p:spPr>
          <a:xfrm>
            <a:off x="7663175" y="4756150"/>
            <a:ext cx="975214" cy="214760"/>
          </a:xfrm>
          <a:prstGeom prst="rect">
            <a:avLst/>
          </a:prstGeom>
          <a:noFill/>
          <a:ln>
            <a:noFill/>
          </a:ln>
        </p:spPr>
      </p:pic>
      <p:pic>
        <p:nvPicPr>
          <p:cNvPr id="246" name="Google Shape;246;p36"/>
          <p:cNvPicPr preferRelativeResize="0"/>
          <p:nvPr/>
        </p:nvPicPr>
        <p:blipFill>
          <a:blip r:embed="rId5">
            <a:alphaModFix/>
          </a:blip>
          <a:stretch>
            <a:fillRect/>
          </a:stretch>
        </p:blipFill>
        <p:spPr>
          <a:xfrm>
            <a:off x="196025" y="888700"/>
            <a:ext cx="4267201" cy="3200406"/>
          </a:xfrm>
          <a:prstGeom prst="rect">
            <a:avLst/>
          </a:prstGeom>
          <a:noFill/>
          <a:ln>
            <a:noFill/>
          </a:ln>
        </p:spPr>
      </p:pic>
      <p:pic>
        <p:nvPicPr>
          <p:cNvPr id="247" name="Google Shape;247;p36"/>
          <p:cNvPicPr preferRelativeResize="0"/>
          <p:nvPr/>
        </p:nvPicPr>
        <p:blipFill>
          <a:blip r:embed="rId6">
            <a:alphaModFix/>
          </a:blip>
          <a:stretch>
            <a:fillRect/>
          </a:stretch>
        </p:blipFill>
        <p:spPr>
          <a:xfrm>
            <a:off x="4572000" y="918588"/>
            <a:ext cx="4267201" cy="32003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7"/>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Kubernetes Nodes</a:t>
            </a:r>
            <a:endParaRPr sz="2800">
              <a:solidFill>
                <a:srgbClr val="EE0033"/>
              </a:solidFill>
              <a:latin typeface="Arial"/>
              <a:ea typeface="Arial"/>
              <a:cs typeface="Arial"/>
              <a:sym typeface="Arial"/>
            </a:endParaRPr>
          </a:p>
        </p:txBody>
      </p:sp>
      <p:pic>
        <p:nvPicPr>
          <p:cNvPr id="253" name="Google Shape;253;p37"/>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254" name="Google Shape;254;p37"/>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55" name="Google Shape;255;p37"/>
          <p:cNvPicPr preferRelativeResize="0"/>
          <p:nvPr/>
        </p:nvPicPr>
        <p:blipFill rotWithShape="1">
          <a:blip r:embed="rId4">
            <a:alphaModFix/>
          </a:blip>
          <a:srcRect/>
          <a:stretch/>
        </p:blipFill>
        <p:spPr>
          <a:xfrm>
            <a:off x="7663175" y="4756150"/>
            <a:ext cx="975214" cy="214760"/>
          </a:xfrm>
          <a:prstGeom prst="rect">
            <a:avLst/>
          </a:prstGeom>
          <a:noFill/>
          <a:ln>
            <a:noFill/>
          </a:ln>
        </p:spPr>
      </p:pic>
      <p:pic>
        <p:nvPicPr>
          <p:cNvPr id="256" name="Google Shape;256;p37"/>
          <p:cNvPicPr preferRelativeResize="0"/>
          <p:nvPr/>
        </p:nvPicPr>
        <p:blipFill>
          <a:blip r:embed="rId5">
            <a:alphaModFix/>
          </a:blip>
          <a:stretch>
            <a:fillRect/>
          </a:stretch>
        </p:blipFill>
        <p:spPr>
          <a:xfrm>
            <a:off x="6500150" y="866873"/>
            <a:ext cx="2260607" cy="3409749"/>
          </a:xfrm>
          <a:prstGeom prst="rect">
            <a:avLst/>
          </a:prstGeom>
          <a:noFill/>
          <a:ln>
            <a:noFill/>
          </a:ln>
        </p:spPr>
      </p:pic>
      <p:sp>
        <p:nvSpPr>
          <p:cNvPr id="257" name="Google Shape;257;p37"/>
          <p:cNvSpPr txBox="1"/>
          <p:nvPr/>
        </p:nvSpPr>
        <p:spPr>
          <a:xfrm>
            <a:off x="654050" y="1239000"/>
            <a:ext cx="3568200" cy="523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
                <a:latin typeface="Sarabun"/>
                <a:ea typeface="Sarabun"/>
                <a:cs typeface="Sarabun"/>
                <a:sym typeface="Sarabun"/>
              </a:rPr>
              <a:t>Kubernetes Master Nodes: Hosting cluster controller components</a:t>
            </a:r>
            <a:endParaRPr sz="1200">
              <a:solidFill>
                <a:schemeClr val="dk1"/>
              </a:solidFill>
              <a:latin typeface="Sarabun"/>
              <a:ea typeface="Sarabun"/>
              <a:cs typeface="Sarabun"/>
              <a:sym typeface="Sarabu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8"/>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Kubernetes Nodes</a:t>
            </a:r>
            <a:endParaRPr sz="2800">
              <a:solidFill>
                <a:srgbClr val="EE0033"/>
              </a:solidFill>
              <a:latin typeface="Arial"/>
              <a:ea typeface="Arial"/>
              <a:cs typeface="Arial"/>
              <a:sym typeface="Arial"/>
            </a:endParaRPr>
          </a:p>
        </p:txBody>
      </p:sp>
      <p:pic>
        <p:nvPicPr>
          <p:cNvPr id="263" name="Google Shape;263;p38"/>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264" name="Google Shape;264;p38"/>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65" name="Google Shape;265;p38"/>
          <p:cNvPicPr preferRelativeResize="0"/>
          <p:nvPr/>
        </p:nvPicPr>
        <p:blipFill rotWithShape="1">
          <a:blip r:embed="rId4">
            <a:alphaModFix/>
          </a:blip>
          <a:srcRect/>
          <a:stretch/>
        </p:blipFill>
        <p:spPr>
          <a:xfrm>
            <a:off x="7663175" y="4756150"/>
            <a:ext cx="975214" cy="214760"/>
          </a:xfrm>
          <a:prstGeom prst="rect">
            <a:avLst/>
          </a:prstGeom>
          <a:noFill/>
          <a:ln>
            <a:noFill/>
          </a:ln>
        </p:spPr>
      </p:pic>
      <p:pic>
        <p:nvPicPr>
          <p:cNvPr id="266" name="Google Shape;266;p38"/>
          <p:cNvPicPr preferRelativeResize="0"/>
          <p:nvPr/>
        </p:nvPicPr>
        <p:blipFill>
          <a:blip r:embed="rId5">
            <a:alphaModFix/>
          </a:blip>
          <a:stretch>
            <a:fillRect/>
          </a:stretch>
        </p:blipFill>
        <p:spPr>
          <a:xfrm>
            <a:off x="6112882" y="866873"/>
            <a:ext cx="2817005" cy="3409750"/>
          </a:xfrm>
          <a:prstGeom prst="rect">
            <a:avLst/>
          </a:prstGeom>
          <a:noFill/>
          <a:ln>
            <a:noFill/>
          </a:ln>
        </p:spPr>
      </p:pic>
      <p:sp>
        <p:nvSpPr>
          <p:cNvPr id="267" name="Google Shape;267;p38"/>
          <p:cNvSpPr txBox="1"/>
          <p:nvPr/>
        </p:nvSpPr>
        <p:spPr>
          <a:xfrm>
            <a:off x="654050" y="1239000"/>
            <a:ext cx="3568200" cy="523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
                <a:latin typeface="Sarabun"/>
                <a:ea typeface="Sarabun"/>
                <a:cs typeface="Sarabun"/>
                <a:sym typeface="Sarabun"/>
              </a:rPr>
              <a:t>Kubernetes Worker Nodes: Hosting cluster workloads</a:t>
            </a:r>
            <a:endParaRPr sz="1200">
              <a:solidFill>
                <a:schemeClr val="dk1"/>
              </a:solidFill>
              <a:latin typeface="Sarabun"/>
              <a:ea typeface="Sarabun"/>
              <a:cs typeface="Sarabun"/>
              <a:sym typeface="Sarabu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9"/>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Kubernetes Nodes</a:t>
            </a:r>
            <a:endParaRPr sz="2800">
              <a:solidFill>
                <a:srgbClr val="EE0033"/>
              </a:solidFill>
              <a:latin typeface="Arial"/>
              <a:ea typeface="Arial"/>
              <a:cs typeface="Arial"/>
              <a:sym typeface="Arial"/>
            </a:endParaRPr>
          </a:p>
        </p:txBody>
      </p:sp>
      <p:pic>
        <p:nvPicPr>
          <p:cNvPr id="273" name="Google Shape;273;p39"/>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274" name="Google Shape;274;p39"/>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75" name="Google Shape;275;p39"/>
          <p:cNvPicPr preferRelativeResize="0"/>
          <p:nvPr/>
        </p:nvPicPr>
        <p:blipFill rotWithShape="1">
          <a:blip r:embed="rId4">
            <a:alphaModFix/>
          </a:blip>
          <a:srcRect/>
          <a:stretch/>
        </p:blipFill>
        <p:spPr>
          <a:xfrm>
            <a:off x="7663175" y="4756150"/>
            <a:ext cx="975214" cy="214760"/>
          </a:xfrm>
          <a:prstGeom prst="rect">
            <a:avLst/>
          </a:prstGeom>
          <a:noFill/>
          <a:ln>
            <a:noFill/>
          </a:ln>
        </p:spPr>
      </p:pic>
      <p:pic>
        <p:nvPicPr>
          <p:cNvPr id="276" name="Google Shape;276;p39"/>
          <p:cNvPicPr preferRelativeResize="0"/>
          <p:nvPr/>
        </p:nvPicPr>
        <p:blipFill>
          <a:blip r:embed="rId5">
            <a:alphaModFix/>
          </a:blip>
          <a:stretch>
            <a:fillRect/>
          </a:stretch>
        </p:blipFill>
        <p:spPr>
          <a:xfrm>
            <a:off x="5534812" y="1012073"/>
            <a:ext cx="3456788" cy="2143208"/>
          </a:xfrm>
          <a:prstGeom prst="rect">
            <a:avLst/>
          </a:prstGeom>
          <a:noFill/>
          <a:ln>
            <a:noFill/>
          </a:ln>
        </p:spPr>
      </p:pic>
      <p:sp>
        <p:nvSpPr>
          <p:cNvPr id="277" name="Google Shape;277;p39"/>
          <p:cNvSpPr txBox="1"/>
          <p:nvPr/>
        </p:nvSpPr>
        <p:spPr>
          <a:xfrm>
            <a:off x="654050" y="1239000"/>
            <a:ext cx="3568200" cy="523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
                <a:latin typeface="Sarabun"/>
                <a:ea typeface="Sarabun"/>
                <a:cs typeface="Sarabun"/>
                <a:sym typeface="Sarabun"/>
              </a:rPr>
              <a:t>(Optional) Etcd Nodes: Cluster Controller Data Storage</a:t>
            </a:r>
            <a:endParaRPr sz="1200">
              <a:solidFill>
                <a:schemeClr val="dk1"/>
              </a:solidFill>
              <a:latin typeface="Sarabun"/>
              <a:ea typeface="Sarabun"/>
              <a:cs typeface="Sarabun"/>
              <a:sym typeface="Sarabu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40"/>
          <p:cNvPicPr preferRelativeResize="0"/>
          <p:nvPr/>
        </p:nvPicPr>
        <p:blipFill rotWithShape="1">
          <a:blip r:embed="rId3">
            <a:alphaModFix/>
          </a:blip>
          <a:srcRect/>
          <a:stretch/>
        </p:blipFill>
        <p:spPr>
          <a:xfrm>
            <a:off x="603338" y="1999238"/>
            <a:ext cx="4939026" cy="1145025"/>
          </a:xfrm>
          <a:prstGeom prst="rect">
            <a:avLst/>
          </a:prstGeom>
          <a:noFill/>
          <a:ln>
            <a:noFill/>
          </a:ln>
        </p:spPr>
      </p:pic>
      <p:sp>
        <p:nvSpPr>
          <p:cNvPr id="283" name="Google Shape;283;p40"/>
          <p:cNvSpPr txBox="1"/>
          <p:nvPr/>
        </p:nvSpPr>
        <p:spPr>
          <a:xfrm>
            <a:off x="374653" y="2356338"/>
            <a:ext cx="49389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200">
                <a:solidFill>
                  <a:schemeClr val="lt1"/>
                </a:solidFill>
              </a:rPr>
              <a:t>Kubernetes Control Plane</a:t>
            </a:r>
            <a:endParaRPr/>
          </a:p>
        </p:txBody>
      </p:sp>
      <p:pic>
        <p:nvPicPr>
          <p:cNvPr id="284" name="Google Shape;284;p40"/>
          <p:cNvPicPr preferRelativeResize="0"/>
          <p:nvPr/>
        </p:nvPicPr>
        <p:blipFill rotWithShape="1">
          <a:blip r:embed="rId4">
            <a:alphaModFix/>
          </a:blip>
          <a:srcRect/>
          <a:stretch/>
        </p:blipFill>
        <p:spPr>
          <a:xfrm>
            <a:off x="0" y="4603247"/>
            <a:ext cx="9144001" cy="540254"/>
          </a:xfrm>
          <a:prstGeom prst="rect">
            <a:avLst/>
          </a:prstGeom>
          <a:noFill/>
          <a:ln>
            <a:noFill/>
          </a:ln>
        </p:spPr>
      </p:pic>
      <p:sp>
        <p:nvSpPr>
          <p:cNvPr id="285" name="Google Shape;285;p40"/>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86" name="Google Shape;286;p40"/>
          <p:cNvPicPr preferRelativeResize="0"/>
          <p:nvPr/>
        </p:nvPicPr>
        <p:blipFill rotWithShape="1">
          <a:blip r:embed="rId5">
            <a:alphaModFix/>
          </a:blip>
          <a:srcRect/>
          <a:stretch/>
        </p:blipFill>
        <p:spPr>
          <a:xfrm>
            <a:off x="7663175" y="4756150"/>
            <a:ext cx="975214" cy="2147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1"/>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Etcd</a:t>
            </a:r>
            <a:endParaRPr sz="2800">
              <a:solidFill>
                <a:srgbClr val="EE0033"/>
              </a:solidFill>
              <a:latin typeface="Arial"/>
              <a:ea typeface="Arial"/>
              <a:cs typeface="Arial"/>
              <a:sym typeface="Arial"/>
            </a:endParaRPr>
          </a:p>
        </p:txBody>
      </p:sp>
      <p:pic>
        <p:nvPicPr>
          <p:cNvPr id="292" name="Google Shape;292;p41"/>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293" name="Google Shape;293;p41"/>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94" name="Google Shape;294;p41"/>
          <p:cNvPicPr preferRelativeResize="0"/>
          <p:nvPr/>
        </p:nvPicPr>
        <p:blipFill rotWithShape="1">
          <a:blip r:embed="rId4">
            <a:alphaModFix/>
          </a:blip>
          <a:srcRect/>
          <a:stretch/>
        </p:blipFill>
        <p:spPr>
          <a:xfrm>
            <a:off x="7663175" y="4756150"/>
            <a:ext cx="975214" cy="214760"/>
          </a:xfrm>
          <a:prstGeom prst="rect">
            <a:avLst/>
          </a:prstGeom>
          <a:noFill/>
          <a:ln>
            <a:noFill/>
          </a:ln>
        </p:spPr>
      </p:pic>
      <p:pic>
        <p:nvPicPr>
          <p:cNvPr id="295" name="Google Shape;295;p41"/>
          <p:cNvPicPr preferRelativeResize="0"/>
          <p:nvPr/>
        </p:nvPicPr>
        <p:blipFill>
          <a:blip r:embed="rId5">
            <a:alphaModFix/>
          </a:blip>
          <a:stretch>
            <a:fillRect/>
          </a:stretch>
        </p:blipFill>
        <p:spPr>
          <a:xfrm>
            <a:off x="5534812" y="1012073"/>
            <a:ext cx="3456788" cy="2143208"/>
          </a:xfrm>
          <a:prstGeom prst="rect">
            <a:avLst/>
          </a:prstGeom>
          <a:noFill/>
          <a:ln>
            <a:noFill/>
          </a:ln>
        </p:spPr>
      </p:pic>
      <p:sp>
        <p:nvSpPr>
          <p:cNvPr id="296" name="Google Shape;296;p41"/>
          <p:cNvSpPr txBox="1"/>
          <p:nvPr/>
        </p:nvSpPr>
        <p:spPr>
          <a:xfrm>
            <a:off x="654050" y="1239000"/>
            <a:ext cx="3456900" cy="2031900"/>
          </a:xfrm>
          <a:prstGeom prst="rect">
            <a:avLst/>
          </a:prstGeom>
          <a:noFill/>
          <a:ln>
            <a:noFill/>
          </a:ln>
        </p:spPr>
        <p:txBody>
          <a:bodyPr spcFirstLastPara="1" wrap="square" lIns="91425" tIns="45700" rIns="91425" bIns="45700" anchor="t" anchorCtr="0">
            <a:spAutoFit/>
          </a:bodyPr>
          <a:lstStyle/>
          <a:p>
            <a:pPr marL="457200" lvl="0" indent="-317500" algn="l" rtl="0">
              <a:spcBef>
                <a:spcPts val="0"/>
              </a:spcBef>
              <a:spcAft>
                <a:spcPts val="0"/>
              </a:spcAft>
              <a:buSzPts val="1400"/>
              <a:buFont typeface="Sarabun"/>
              <a:buChar char="●"/>
            </a:pPr>
            <a:r>
              <a:rPr lang="en">
                <a:latin typeface="Sarabun"/>
                <a:ea typeface="Sarabun"/>
                <a:cs typeface="Sarabun"/>
                <a:sym typeface="Sarabun"/>
              </a:rPr>
              <a:t>Key-Value database</a:t>
            </a:r>
            <a:endParaRPr>
              <a:latin typeface="Sarabun"/>
              <a:ea typeface="Sarabun"/>
              <a:cs typeface="Sarabun"/>
              <a:sym typeface="Sarabun"/>
            </a:endParaRPr>
          </a:p>
          <a:p>
            <a:pPr marL="457200" lvl="0" indent="-317500" algn="l" rtl="0">
              <a:spcBef>
                <a:spcPts val="0"/>
              </a:spcBef>
              <a:spcAft>
                <a:spcPts val="0"/>
              </a:spcAft>
              <a:buSzPts val="1400"/>
              <a:buFont typeface="Sarabun"/>
              <a:buChar char="●"/>
            </a:pPr>
            <a:r>
              <a:rPr lang="en">
                <a:latin typeface="Sarabun"/>
                <a:ea typeface="Sarabun"/>
                <a:cs typeface="Sarabun"/>
                <a:sym typeface="Sarabun"/>
              </a:rPr>
              <a:t>High available</a:t>
            </a:r>
            <a:endParaRPr>
              <a:latin typeface="Sarabun"/>
              <a:ea typeface="Sarabun"/>
              <a:cs typeface="Sarabun"/>
              <a:sym typeface="Sarabun"/>
            </a:endParaRPr>
          </a:p>
          <a:p>
            <a:pPr marL="457200" lvl="0" indent="-317500" algn="l" rtl="0">
              <a:spcBef>
                <a:spcPts val="0"/>
              </a:spcBef>
              <a:spcAft>
                <a:spcPts val="0"/>
              </a:spcAft>
              <a:buSzPts val="1400"/>
              <a:buFont typeface="Sarabun"/>
              <a:buChar char="●"/>
            </a:pPr>
            <a:r>
              <a:rPr lang="en">
                <a:latin typeface="Sarabun"/>
                <a:ea typeface="Sarabun"/>
                <a:cs typeface="Sarabun"/>
                <a:sym typeface="Sarabun"/>
              </a:rPr>
              <a:t>Partition tolerance (with Raft consensus algorithms)</a:t>
            </a:r>
            <a:endParaRPr>
              <a:latin typeface="Sarabun"/>
              <a:ea typeface="Sarabun"/>
              <a:cs typeface="Sarabun"/>
              <a:sym typeface="Sarabun"/>
            </a:endParaRPr>
          </a:p>
          <a:p>
            <a:pPr marL="457200" lvl="0" indent="-317500" algn="l" rtl="0">
              <a:spcBef>
                <a:spcPts val="0"/>
              </a:spcBef>
              <a:spcAft>
                <a:spcPts val="0"/>
              </a:spcAft>
              <a:buSzPts val="1400"/>
              <a:buFont typeface="Sarabun"/>
              <a:buChar char="●"/>
            </a:pPr>
            <a:r>
              <a:rPr lang="en">
                <a:latin typeface="Sarabun"/>
                <a:ea typeface="Sarabun"/>
                <a:cs typeface="Sarabun"/>
                <a:sym typeface="Sarabun"/>
              </a:rPr>
              <a:t>Requires an odd number of nodes for quorum</a:t>
            </a:r>
            <a:endParaRPr>
              <a:latin typeface="Sarabun"/>
              <a:ea typeface="Sarabun"/>
              <a:cs typeface="Sarabun"/>
              <a:sym typeface="Sarabun"/>
            </a:endParaRPr>
          </a:p>
          <a:p>
            <a:pPr marL="457200" lvl="0" indent="-317500" algn="l" rtl="0">
              <a:spcBef>
                <a:spcPts val="0"/>
              </a:spcBef>
              <a:spcAft>
                <a:spcPts val="0"/>
              </a:spcAft>
              <a:buSzPts val="1400"/>
              <a:buFont typeface="Sarabun"/>
              <a:buChar char="●"/>
            </a:pPr>
            <a:r>
              <a:rPr lang="en">
                <a:latin typeface="Sarabun"/>
                <a:ea typeface="Sarabun"/>
                <a:cs typeface="Sarabun"/>
                <a:sym typeface="Sarabun"/>
              </a:rPr>
              <a:t>Sensitive with latency - Need SSD Storage</a:t>
            </a:r>
            <a:endParaRPr>
              <a:latin typeface="Sarabun"/>
              <a:ea typeface="Sarabun"/>
              <a:cs typeface="Sarabun"/>
              <a:sym typeface="Sarabun"/>
            </a:endParaRPr>
          </a:p>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WATCH function</a:t>
            </a:r>
            <a:endParaRPr>
              <a:latin typeface="Sarabun"/>
              <a:ea typeface="Sarabun"/>
              <a:cs typeface="Sarabun"/>
              <a:sym typeface="Sarabu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2"/>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Kubernetes API Server</a:t>
            </a:r>
            <a:endParaRPr sz="2800">
              <a:solidFill>
                <a:srgbClr val="EE0033"/>
              </a:solidFill>
              <a:latin typeface="Arial"/>
              <a:ea typeface="Arial"/>
              <a:cs typeface="Arial"/>
              <a:sym typeface="Arial"/>
            </a:endParaRPr>
          </a:p>
        </p:txBody>
      </p:sp>
      <p:pic>
        <p:nvPicPr>
          <p:cNvPr id="302" name="Google Shape;302;p42"/>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303" name="Google Shape;303;p42"/>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04" name="Google Shape;304;p42"/>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305" name="Google Shape;305;p42"/>
          <p:cNvSpPr txBox="1"/>
          <p:nvPr/>
        </p:nvSpPr>
        <p:spPr>
          <a:xfrm>
            <a:off x="654050" y="1239000"/>
            <a:ext cx="3459000" cy="1816200"/>
          </a:xfrm>
          <a:prstGeom prst="rect">
            <a:avLst/>
          </a:prstGeom>
          <a:noFill/>
          <a:ln>
            <a:noFill/>
          </a:ln>
        </p:spPr>
        <p:txBody>
          <a:bodyPr spcFirstLastPara="1" wrap="square" lIns="91425" tIns="45700" rIns="91425" bIns="45700" anchor="t" anchorCtr="0">
            <a:spAutoFit/>
          </a:bodyPr>
          <a:lstStyle/>
          <a:p>
            <a:pPr marL="457200" lvl="0" indent="-317500" algn="l" rtl="0">
              <a:spcBef>
                <a:spcPts val="0"/>
              </a:spcBef>
              <a:spcAft>
                <a:spcPts val="0"/>
              </a:spcAft>
              <a:buSzPts val="1400"/>
              <a:buFont typeface="Sarabun"/>
              <a:buChar char="●"/>
            </a:pPr>
            <a:r>
              <a:rPr lang="en">
                <a:solidFill>
                  <a:schemeClr val="dk1"/>
                </a:solidFill>
                <a:latin typeface="Sarabun"/>
                <a:ea typeface="Sarabun"/>
                <a:cs typeface="Sarabun"/>
                <a:sym typeface="Sarabun"/>
              </a:rPr>
              <a:t>The Front End of the Kubernetes control plane</a:t>
            </a:r>
            <a:endParaRPr>
              <a:solidFill>
                <a:schemeClr val="dk1"/>
              </a:solidFill>
              <a:latin typeface="Sarabun"/>
              <a:ea typeface="Sarabun"/>
              <a:cs typeface="Sarabun"/>
              <a:sym typeface="Sarabun"/>
            </a:endParaRPr>
          </a:p>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Authentication/authorization</a:t>
            </a:r>
            <a:endParaRPr>
              <a:solidFill>
                <a:schemeClr val="dk1"/>
              </a:solidFill>
              <a:latin typeface="Sarabun"/>
              <a:ea typeface="Sarabun"/>
              <a:cs typeface="Sarabun"/>
              <a:sym typeface="Sarabun"/>
            </a:endParaRPr>
          </a:p>
          <a:p>
            <a:pPr marL="457200" lvl="0" indent="-317500" algn="l" rtl="0">
              <a:spcBef>
                <a:spcPts val="0"/>
              </a:spcBef>
              <a:spcAft>
                <a:spcPts val="0"/>
              </a:spcAft>
              <a:buSzPts val="1400"/>
              <a:buFont typeface="Sarabun"/>
              <a:buChar char="●"/>
            </a:pPr>
            <a:r>
              <a:rPr lang="en">
                <a:solidFill>
                  <a:schemeClr val="dk1"/>
                </a:solidFill>
                <a:latin typeface="Sarabun"/>
                <a:ea typeface="Sarabun"/>
                <a:cs typeface="Sarabun"/>
                <a:sym typeface="Sarabun"/>
              </a:rPr>
              <a:t>Validate object specs</a:t>
            </a:r>
            <a:endParaRPr>
              <a:solidFill>
                <a:schemeClr val="dk1"/>
              </a:solidFill>
              <a:latin typeface="Sarabun"/>
              <a:ea typeface="Sarabun"/>
              <a:cs typeface="Sarabun"/>
              <a:sym typeface="Sarabun"/>
            </a:endParaRPr>
          </a:p>
          <a:p>
            <a:pPr marL="457200" lvl="0" indent="-317500" algn="l" rtl="0">
              <a:spcBef>
                <a:spcPts val="0"/>
              </a:spcBef>
              <a:spcAft>
                <a:spcPts val="0"/>
              </a:spcAft>
              <a:buSzPts val="1400"/>
              <a:buFont typeface="Sarabun"/>
              <a:buChar char="●"/>
            </a:pPr>
            <a:r>
              <a:rPr lang="en">
                <a:latin typeface="Sarabun"/>
                <a:ea typeface="Sarabun"/>
                <a:cs typeface="Sarabun"/>
                <a:sym typeface="Sarabun"/>
              </a:rPr>
              <a:t>Central Hub for all other control plane components</a:t>
            </a:r>
            <a:endParaRPr>
              <a:latin typeface="Sarabun"/>
              <a:ea typeface="Sarabun"/>
              <a:cs typeface="Sarabun"/>
              <a:sym typeface="Sarabun"/>
            </a:endParaRPr>
          </a:p>
          <a:p>
            <a:pPr marL="457200" lvl="0" indent="-317500" algn="l" rtl="0">
              <a:spcBef>
                <a:spcPts val="0"/>
              </a:spcBef>
              <a:spcAft>
                <a:spcPts val="0"/>
              </a:spcAft>
              <a:buSzPts val="1400"/>
              <a:buFont typeface="Sarabun"/>
              <a:buChar char="●"/>
            </a:pPr>
            <a:r>
              <a:rPr lang="en">
                <a:latin typeface="Sarabun"/>
                <a:ea typeface="Sarabun"/>
                <a:cs typeface="Sarabun"/>
                <a:sym typeface="Sarabun"/>
              </a:rPr>
              <a:t>Manage cluster objects</a:t>
            </a:r>
            <a:endParaRPr>
              <a:latin typeface="Sarabun"/>
              <a:ea typeface="Sarabun"/>
              <a:cs typeface="Sarabun"/>
              <a:sym typeface="Sarabun"/>
            </a:endParaRPr>
          </a:p>
          <a:p>
            <a:pPr marL="457200" lvl="0" indent="-317500" algn="l" rtl="0">
              <a:spcBef>
                <a:spcPts val="0"/>
              </a:spcBef>
              <a:spcAft>
                <a:spcPts val="0"/>
              </a:spcAft>
              <a:buSzPts val="1400"/>
              <a:buFont typeface="Sarabun"/>
              <a:buChar char="●"/>
            </a:pPr>
            <a:r>
              <a:rPr lang="en">
                <a:latin typeface="Sarabun"/>
                <a:ea typeface="Sarabun"/>
                <a:cs typeface="Sarabun"/>
                <a:sym typeface="Sarabun"/>
              </a:rPr>
              <a:t>Notify objects changes</a:t>
            </a:r>
            <a:endParaRPr>
              <a:latin typeface="Sarabun"/>
              <a:ea typeface="Sarabun"/>
              <a:cs typeface="Sarabun"/>
              <a:sym typeface="Sarabun"/>
            </a:endParaRPr>
          </a:p>
        </p:txBody>
      </p:sp>
      <p:pic>
        <p:nvPicPr>
          <p:cNvPr id="306" name="Google Shape;306;p42"/>
          <p:cNvPicPr preferRelativeResize="0"/>
          <p:nvPr/>
        </p:nvPicPr>
        <p:blipFill rotWithShape="1">
          <a:blip r:embed="rId5">
            <a:alphaModFix/>
          </a:blip>
          <a:srcRect l="12187" t="20157" r="32213" b="29699"/>
          <a:stretch/>
        </p:blipFill>
        <p:spPr>
          <a:xfrm>
            <a:off x="4051725" y="1042575"/>
            <a:ext cx="4884523" cy="3422126"/>
          </a:xfrm>
          <a:prstGeom prst="rect">
            <a:avLst/>
          </a:prstGeom>
          <a:noFill/>
          <a:ln>
            <a:noFill/>
          </a:ln>
        </p:spPr>
      </p:pic>
      <p:pic>
        <p:nvPicPr>
          <p:cNvPr id="307" name="Google Shape;307;p42"/>
          <p:cNvPicPr preferRelativeResize="0"/>
          <p:nvPr/>
        </p:nvPicPr>
        <p:blipFill>
          <a:blip r:embed="rId6">
            <a:alphaModFix/>
          </a:blip>
          <a:stretch>
            <a:fillRect/>
          </a:stretch>
        </p:blipFill>
        <p:spPr>
          <a:xfrm>
            <a:off x="784013" y="3022950"/>
            <a:ext cx="3199074" cy="1604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3"/>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Kubernetes Scheduler</a:t>
            </a:r>
            <a:endParaRPr sz="2800">
              <a:solidFill>
                <a:srgbClr val="EE0033"/>
              </a:solidFill>
              <a:latin typeface="Arial"/>
              <a:ea typeface="Arial"/>
              <a:cs typeface="Arial"/>
              <a:sym typeface="Arial"/>
            </a:endParaRPr>
          </a:p>
        </p:txBody>
      </p:sp>
      <p:pic>
        <p:nvPicPr>
          <p:cNvPr id="313" name="Google Shape;313;p43"/>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314" name="Google Shape;314;p43"/>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15" name="Google Shape;315;p43"/>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316" name="Google Shape;316;p43"/>
          <p:cNvSpPr txBox="1"/>
          <p:nvPr/>
        </p:nvSpPr>
        <p:spPr>
          <a:xfrm>
            <a:off x="654050" y="1239000"/>
            <a:ext cx="3459000" cy="1169700"/>
          </a:xfrm>
          <a:prstGeom prst="rect">
            <a:avLst/>
          </a:prstGeom>
          <a:noFill/>
          <a:ln>
            <a:noFill/>
          </a:ln>
        </p:spPr>
        <p:txBody>
          <a:bodyPr spcFirstLastPara="1" wrap="square" lIns="91425" tIns="45700" rIns="91425" bIns="45700" anchor="t" anchorCtr="0">
            <a:spAutoFit/>
          </a:bodyPr>
          <a:lstStyle/>
          <a:p>
            <a:pPr marL="457200" lvl="0" indent="-317500" algn="l" rtl="0">
              <a:spcBef>
                <a:spcPts val="0"/>
              </a:spcBef>
              <a:spcAft>
                <a:spcPts val="0"/>
              </a:spcAft>
              <a:buSzPts val="1400"/>
              <a:buFont typeface="Sarabun"/>
              <a:buChar char="●"/>
            </a:pPr>
            <a:r>
              <a:rPr lang="en">
                <a:solidFill>
                  <a:schemeClr val="dk1"/>
                </a:solidFill>
                <a:latin typeface="Sarabun"/>
                <a:ea typeface="Sarabun"/>
                <a:cs typeface="Sarabun"/>
                <a:sym typeface="Sarabun"/>
              </a:rPr>
              <a:t>Selects an optimal node for new pods to run</a:t>
            </a:r>
            <a:endParaRPr>
              <a:solidFill>
                <a:schemeClr val="dk1"/>
              </a:solidFill>
              <a:latin typeface="Sarabun"/>
              <a:ea typeface="Sarabun"/>
              <a:cs typeface="Sarabun"/>
              <a:sym typeface="Sarabun"/>
            </a:endParaRPr>
          </a:p>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Node selection steps:</a:t>
            </a:r>
            <a:endParaRPr>
              <a:solidFill>
                <a:schemeClr val="dk1"/>
              </a:solidFill>
              <a:latin typeface="Sarabun"/>
              <a:ea typeface="Sarabun"/>
              <a:cs typeface="Sarabun"/>
              <a:sym typeface="Sarabun"/>
            </a:endParaRPr>
          </a:p>
          <a:p>
            <a:pPr marL="914400" lvl="1"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Filtering</a:t>
            </a:r>
            <a:endParaRPr>
              <a:solidFill>
                <a:schemeClr val="dk1"/>
              </a:solidFill>
              <a:latin typeface="Sarabun"/>
              <a:ea typeface="Sarabun"/>
              <a:cs typeface="Sarabun"/>
              <a:sym typeface="Sarabun"/>
            </a:endParaRPr>
          </a:p>
          <a:p>
            <a:pPr marL="914400" lvl="1"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Scoring</a:t>
            </a:r>
            <a:endParaRPr>
              <a:solidFill>
                <a:schemeClr val="dk1"/>
              </a:solidFill>
              <a:latin typeface="Sarabun"/>
              <a:ea typeface="Sarabun"/>
              <a:cs typeface="Sarabun"/>
              <a:sym typeface="Sarabun"/>
            </a:endParaRPr>
          </a:p>
        </p:txBody>
      </p:sp>
      <p:pic>
        <p:nvPicPr>
          <p:cNvPr id="317" name="Google Shape;317;p43"/>
          <p:cNvPicPr preferRelativeResize="0"/>
          <p:nvPr/>
        </p:nvPicPr>
        <p:blipFill rotWithShape="1">
          <a:blip r:embed="rId5">
            <a:alphaModFix/>
          </a:blip>
          <a:srcRect l="18377" t="22602" r="17989" b="30070"/>
          <a:stretch/>
        </p:blipFill>
        <p:spPr>
          <a:xfrm>
            <a:off x="510041" y="2808913"/>
            <a:ext cx="3697910" cy="1547024"/>
          </a:xfrm>
          <a:prstGeom prst="rect">
            <a:avLst/>
          </a:prstGeom>
          <a:noFill/>
          <a:ln>
            <a:noFill/>
          </a:ln>
        </p:spPr>
      </p:pic>
      <p:pic>
        <p:nvPicPr>
          <p:cNvPr id="318" name="Google Shape;318;p43"/>
          <p:cNvPicPr preferRelativeResize="0"/>
          <p:nvPr/>
        </p:nvPicPr>
        <p:blipFill>
          <a:blip r:embed="rId6">
            <a:alphaModFix/>
          </a:blip>
          <a:stretch>
            <a:fillRect/>
          </a:stretch>
        </p:blipFill>
        <p:spPr>
          <a:xfrm>
            <a:off x="4894400" y="2833925"/>
            <a:ext cx="3612549" cy="1497000"/>
          </a:xfrm>
          <a:prstGeom prst="rect">
            <a:avLst/>
          </a:prstGeom>
          <a:noFill/>
          <a:ln>
            <a:noFill/>
          </a:ln>
        </p:spPr>
      </p:pic>
      <p:pic>
        <p:nvPicPr>
          <p:cNvPr id="319" name="Google Shape;319;p43"/>
          <p:cNvPicPr preferRelativeResize="0"/>
          <p:nvPr/>
        </p:nvPicPr>
        <p:blipFill rotWithShape="1">
          <a:blip r:embed="rId7">
            <a:alphaModFix/>
          </a:blip>
          <a:srcRect l="18315" t="14776" r="15873" b="21256"/>
          <a:stretch/>
        </p:blipFill>
        <p:spPr>
          <a:xfrm>
            <a:off x="5096930" y="947013"/>
            <a:ext cx="3207485" cy="17536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4"/>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Kubernetes Controller Manager</a:t>
            </a:r>
            <a:endParaRPr sz="2800">
              <a:solidFill>
                <a:srgbClr val="EE0033"/>
              </a:solidFill>
              <a:latin typeface="Arial"/>
              <a:ea typeface="Arial"/>
              <a:cs typeface="Arial"/>
              <a:sym typeface="Arial"/>
            </a:endParaRPr>
          </a:p>
        </p:txBody>
      </p:sp>
      <p:pic>
        <p:nvPicPr>
          <p:cNvPr id="325" name="Google Shape;325;p44"/>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326" name="Google Shape;326;p44"/>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27" name="Google Shape;327;p44"/>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328" name="Google Shape;328;p44"/>
          <p:cNvSpPr txBox="1"/>
          <p:nvPr/>
        </p:nvSpPr>
        <p:spPr>
          <a:xfrm>
            <a:off x="654050" y="1239000"/>
            <a:ext cx="3459000" cy="954300"/>
          </a:xfrm>
          <a:prstGeom prst="rect">
            <a:avLst/>
          </a:prstGeom>
          <a:noFill/>
          <a:ln>
            <a:noFill/>
          </a:ln>
        </p:spPr>
        <p:txBody>
          <a:bodyPr spcFirstLastPara="1" wrap="square" lIns="91425" tIns="45700" rIns="91425" bIns="45700" anchor="t" anchorCtr="0">
            <a:spAutoFit/>
          </a:bodyPr>
          <a:lstStyle/>
          <a:p>
            <a:pPr marL="457200" lvl="0" indent="-317500" algn="l" rtl="0">
              <a:spcBef>
                <a:spcPts val="0"/>
              </a:spcBef>
              <a:spcAft>
                <a:spcPts val="0"/>
              </a:spcAft>
              <a:buSzPts val="1400"/>
              <a:buFont typeface="Sarabun"/>
              <a:buChar char="●"/>
            </a:pPr>
            <a:r>
              <a:rPr lang="en">
                <a:solidFill>
                  <a:schemeClr val="dk1"/>
                </a:solidFill>
                <a:latin typeface="Sarabun"/>
                <a:ea typeface="Sarabun"/>
                <a:cs typeface="Sarabun"/>
                <a:sym typeface="Sarabun"/>
              </a:rPr>
              <a:t>Kubernetes core control-loop</a:t>
            </a:r>
            <a:endParaRPr>
              <a:solidFill>
                <a:schemeClr val="dk1"/>
              </a:solidFill>
              <a:latin typeface="Sarabun"/>
              <a:ea typeface="Sarabun"/>
              <a:cs typeface="Sarabun"/>
              <a:sym typeface="Sarabun"/>
            </a:endParaRPr>
          </a:p>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Watch cluster current state from API Server, and make changes to move to desired state</a:t>
            </a:r>
            <a:endParaRPr>
              <a:solidFill>
                <a:schemeClr val="dk1"/>
              </a:solidFill>
              <a:latin typeface="Sarabun"/>
              <a:ea typeface="Sarabun"/>
              <a:cs typeface="Sarabun"/>
              <a:sym typeface="Sarabun"/>
            </a:endParaRPr>
          </a:p>
        </p:txBody>
      </p:sp>
      <p:pic>
        <p:nvPicPr>
          <p:cNvPr id="329" name="Google Shape;329;p44"/>
          <p:cNvPicPr preferRelativeResize="0"/>
          <p:nvPr/>
        </p:nvPicPr>
        <p:blipFill rotWithShape="1">
          <a:blip r:embed="rId5">
            <a:alphaModFix/>
          </a:blip>
          <a:srcRect l="13621" t="14050" r="30872" b="32381"/>
          <a:stretch/>
        </p:blipFill>
        <p:spPr>
          <a:xfrm>
            <a:off x="4192700" y="888700"/>
            <a:ext cx="4937674" cy="2680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7"/>
          <p:cNvPicPr preferRelativeResize="0"/>
          <p:nvPr/>
        </p:nvPicPr>
        <p:blipFill rotWithShape="1">
          <a:blip r:embed="rId3">
            <a:alphaModFix/>
          </a:blip>
          <a:srcRect/>
          <a:stretch/>
        </p:blipFill>
        <p:spPr>
          <a:xfrm>
            <a:off x="0" y="0"/>
            <a:ext cx="3968751" cy="703700"/>
          </a:xfrm>
          <a:prstGeom prst="rect">
            <a:avLst/>
          </a:prstGeom>
          <a:noFill/>
          <a:ln>
            <a:noFill/>
          </a:ln>
        </p:spPr>
      </p:pic>
      <p:pic>
        <p:nvPicPr>
          <p:cNvPr id="153" name="Google Shape;153;p27"/>
          <p:cNvPicPr preferRelativeResize="0"/>
          <p:nvPr/>
        </p:nvPicPr>
        <p:blipFill rotWithShape="1">
          <a:blip r:embed="rId4">
            <a:alphaModFix/>
          </a:blip>
          <a:srcRect/>
          <a:stretch/>
        </p:blipFill>
        <p:spPr>
          <a:xfrm>
            <a:off x="4448875" y="0"/>
            <a:ext cx="4695136" cy="5143499"/>
          </a:xfrm>
          <a:prstGeom prst="rect">
            <a:avLst/>
          </a:prstGeom>
          <a:noFill/>
          <a:ln>
            <a:noFill/>
          </a:ln>
        </p:spPr>
      </p:pic>
      <p:sp>
        <p:nvSpPr>
          <p:cNvPr id="154" name="Google Shape;154;p27"/>
          <p:cNvSpPr txBox="1"/>
          <p:nvPr/>
        </p:nvSpPr>
        <p:spPr>
          <a:xfrm>
            <a:off x="574498" y="121000"/>
            <a:ext cx="26973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400">
                <a:solidFill>
                  <a:schemeClr val="lt1"/>
                </a:solidFill>
              </a:rPr>
              <a:t>Session Topics</a:t>
            </a:r>
            <a:endParaRPr/>
          </a:p>
        </p:txBody>
      </p:sp>
      <p:pic>
        <p:nvPicPr>
          <p:cNvPr id="155" name="Google Shape;155;p27"/>
          <p:cNvPicPr preferRelativeResize="0"/>
          <p:nvPr/>
        </p:nvPicPr>
        <p:blipFill rotWithShape="1">
          <a:blip r:embed="rId5">
            <a:alphaModFix/>
          </a:blip>
          <a:srcRect/>
          <a:stretch/>
        </p:blipFill>
        <p:spPr>
          <a:xfrm>
            <a:off x="0" y="4603247"/>
            <a:ext cx="9144000" cy="540254"/>
          </a:xfrm>
          <a:prstGeom prst="rect">
            <a:avLst/>
          </a:prstGeom>
          <a:noFill/>
          <a:ln>
            <a:noFill/>
          </a:ln>
        </p:spPr>
      </p:pic>
      <p:sp>
        <p:nvSpPr>
          <p:cNvPr id="156" name="Google Shape;156;p27"/>
          <p:cNvSpPr txBox="1"/>
          <p:nvPr/>
        </p:nvSpPr>
        <p:spPr>
          <a:xfrm>
            <a:off x="374650" y="4756150"/>
            <a:ext cx="3968750"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157" name="Google Shape;157;p27"/>
          <p:cNvPicPr preferRelativeResize="0"/>
          <p:nvPr/>
        </p:nvPicPr>
        <p:blipFill rotWithShape="1">
          <a:blip r:embed="rId6">
            <a:alphaModFix/>
          </a:blip>
          <a:srcRect/>
          <a:stretch/>
        </p:blipFill>
        <p:spPr>
          <a:xfrm>
            <a:off x="7663175" y="4756150"/>
            <a:ext cx="975214" cy="214760"/>
          </a:xfrm>
          <a:prstGeom prst="rect">
            <a:avLst/>
          </a:prstGeom>
          <a:noFill/>
          <a:ln>
            <a:noFill/>
          </a:ln>
        </p:spPr>
      </p:pic>
      <p:sp>
        <p:nvSpPr>
          <p:cNvPr id="158" name="Google Shape;158;p27"/>
          <p:cNvSpPr txBox="1"/>
          <p:nvPr/>
        </p:nvSpPr>
        <p:spPr>
          <a:xfrm>
            <a:off x="0" y="734888"/>
            <a:ext cx="4302000" cy="1816200"/>
          </a:xfrm>
          <a:prstGeom prst="rect">
            <a:avLst/>
          </a:prstGeom>
          <a:noFill/>
          <a:ln>
            <a:noFill/>
          </a:ln>
        </p:spPr>
        <p:txBody>
          <a:bodyPr spcFirstLastPara="1" wrap="square" lIns="91425" tIns="45700" rIns="91425" bIns="45700" anchor="t" anchorCtr="0">
            <a:spAutoFit/>
          </a:bodyPr>
          <a:lstStyle/>
          <a:p>
            <a:pPr marL="457200" lvl="0" indent="-330200" algn="l" rtl="0">
              <a:spcBef>
                <a:spcPts val="0"/>
              </a:spcBef>
              <a:spcAft>
                <a:spcPts val="0"/>
              </a:spcAft>
              <a:buSzPts val="1600"/>
              <a:buFont typeface="Sarabun"/>
              <a:buChar char="●"/>
            </a:pPr>
            <a:r>
              <a:rPr lang="en" sz="1600">
                <a:latin typeface="Sarabun"/>
                <a:ea typeface="Sarabun"/>
                <a:cs typeface="Sarabun"/>
                <a:sym typeface="Sarabun"/>
              </a:rPr>
              <a:t>PaaS Overview</a:t>
            </a:r>
            <a:endParaRPr sz="1600">
              <a:latin typeface="Sarabun"/>
              <a:ea typeface="Sarabun"/>
              <a:cs typeface="Sarabun"/>
              <a:sym typeface="Sarabun"/>
            </a:endParaRPr>
          </a:p>
          <a:p>
            <a:pPr marL="457200" lvl="0" indent="-330200" algn="l" rtl="0">
              <a:spcBef>
                <a:spcPts val="0"/>
              </a:spcBef>
              <a:spcAft>
                <a:spcPts val="0"/>
              </a:spcAft>
              <a:buSzPts val="1600"/>
              <a:buFont typeface="Sarabun"/>
              <a:buChar char="●"/>
            </a:pPr>
            <a:r>
              <a:rPr lang="en" sz="1600">
                <a:latin typeface="Sarabun"/>
                <a:ea typeface="Sarabun"/>
                <a:cs typeface="Sarabun"/>
                <a:sym typeface="Sarabun"/>
              </a:rPr>
              <a:t>Kubernetes Overview</a:t>
            </a:r>
            <a:endParaRPr sz="1600">
              <a:latin typeface="Sarabun"/>
              <a:ea typeface="Sarabun"/>
              <a:cs typeface="Sarabun"/>
              <a:sym typeface="Sarabun"/>
            </a:endParaRPr>
          </a:p>
          <a:p>
            <a:pPr marL="457200" lvl="0" indent="-330200" algn="l" rtl="0">
              <a:spcBef>
                <a:spcPts val="0"/>
              </a:spcBef>
              <a:spcAft>
                <a:spcPts val="0"/>
              </a:spcAft>
              <a:buSzPts val="1600"/>
              <a:buFont typeface="Sarabun"/>
              <a:buChar char="●"/>
            </a:pPr>
            <a:r>
              <a:rPr lang="en" sz="1600">
                <a:latin typeface="Sarabun"/>
                <a:ea typeface="Sarabun"/>
                <a:cs typeface="Sarabun"/>
                <a:sym typeface="Sarabun"/>
              </a:rPr>
              <a:t>Kubernetes Control/Data Plane</a:t>
            </a:r>
            <a:endParaRPr sz="1600">
              <a:latin typeface="Sarabun"/>
              <a:ea typeface="Sarabun"/>
              <a:cs typeface="Sarabun"/>
              <a:sym typeface="Sarabun"/>
            </a:endParaRPr>
          </a:p>
          <a:p>
            <a:pPr marL="457200" lvl="0" indent="-330200" algn="l" rtl="0">
              <a:spcBef>
                <a:spcPts val="0"/>
              </a:spcBef>
              <a:spcAft>
                <a:spcPts val="0"/>
              </a:spcAft>
              <a:buSzPts val="1600"/>
              <a:buFont typeface="Sarabun"/>
              <a:buChar char="●"/>
            </a:pPr>
            <a:r>
              <a:rPr lang="en" sz="1600">
                <a:latin typeface="Sarabun"/>
                <a:ea typeface="Sarabun"/>
                <a:cs typeface="Sarabun"/>
                <a:sym typeface="Sarabun"/>
              </a:rPr>
              <a:t>Kubernetes Workload Management</a:t>
            </a:r>
            <a:endParaRPr sz="1600">
              <a:latin typeface="Sarabun"/>
              <a:ea typeface="Sarabun"/>
              <a:cs typeface="Sarabun"/>
              <a:sym typeface="Sarabun"/>
            </a:endParaRPr>
          </a:p>
          <a:p>
            <a:pPr marL="457200" lvl="0" indent="-330200" algn="l" rtl="0">
              <a:spcBef>
                <a:spcPts val="0"/>
              </a:spcBef>
              <a:spcAft>
                <a:spcPts val="0"/>
              </a:spcAft>
              <a:buSzPts val="1600"/>
              <a:buFont typeface="Sarabun"/>
              <a:buChar char="●"/>
            </a:pPr>
            <a:r>
              <a:rPr lang="en" sz="1600">
                <a:latin typeface="Sarabun"/>
                <a:ea typeface="Sarabun"/>
                <a:cs typeface="Sarabun"/>
                <a:sym typeface="Sarabun"/>
              </a:rPr>
              <a:t>Kubernetes Networking Model</a:t>
            </a:r>
            <a:endParaRPr sz="1600">
              <a:latin typeface="Sarabun"/>
              <a:ea typeface="Sarabun"/>
              <a:cs typeface="Sarabun"/>
              <a:sym typeface="Sarabun"/>
            </a:endParaRPr>
          </a:p>
          <a:p>
            <a:pPr marL="457200" lvl="0" indent="-330200" algn="l" rtl="0">
              <a:spcBef>
                <a:spcPts val="0"/>
              </a:spcBef>
              <a:spcAft>
                <a:spcPts val="0"/>
              </a:spcAft>
              <a:buClr>
                <a:schemeClr val="dk1"/>
              </a:buClr>
              <a:buSzPts val="1600"/>
              <a:buFont typeface="Sarabun"/>
              <a:buChar char="●"/>
            </a:pPr>
            <a:r>
              <a:rPr lang="en" sz="1600">
                <a:solidFill>
                  <a:schemeClr val="dk1"/>
                </a:solidFill>
                <a:latin typeface="Sarabun"/>
                <a:ea typeface="Sarabun"/>
                <a:cs typeface="Sarabun"/>
                <a:sym typeface="Sarabun"/>
              </a:rPr>
              <a:t>Kubernetes Persistent Storage</a:t>
            </a:r>
            <a:endParaRPr sz="1600">
              <a:solidFill>
                <a:schemeClr val="dk1"/>
              </a:solidFill>
              <a:latin typeface="Sarabun"/>
              <a:ea typeface="Sarabun"/>
              <a:cs typeface="Sarabun"/>
              <a:sym typeface="Sarabun"/>
            </a:endParaRPr>
          </a:p>
          <a:p>
            <a:pPr marL="457200" lvl="0" indent="-330200" algn="l" rtl="0">
              <a:spcBef>
                <a:spcPts val="0"/>
              </a:spcBef>
              <a:spcAft>
                <a:spcPts val="0"/>
              </a:spcAft>
              <a:buClr>
                <a:schemeClr val="dk1"/>
              </a:buClr>
              <a:buSzPts val="1600"/>
              <a:buFont typeface="Sarabun"/>
              <a:buChar char="●"/>
            </a:pPr>
            <a:r>
              <a:rPr lang="en" sz="1600">
                <a:solidFill>
                  <a:schemeClr val="dk1"/>
                </a:solidFill>
                <a:latin typeface="Sarabun"/>
                <a:ea typeface="Sarabun"/>
                <a:cs typeface="Sarabun"/>
                <a:sym typeface="Sarabun"/>
              </a:rPr>
              <a:t>Service Mesh Overview</a:t>
            </a:r>
            <a:endParaRPr sz="1600">
              <a:solidFill>
                <a:schemeClr val="dk1"/>
              </a:solidFill>
              <a:latin typeface="Sarabun"/>
              <a:ea typeface="Sarabun"/>
              <a:cs typeface="Sarabun"/>
              <a:sym typeface="Sarabu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5"/>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Kubelet</a:t>
            </a:r>
            <a:endParaRPr sz="2800">
              <a:solidFill>
                <a:srgbClr val="EE0033"/>
              </a:solidFill>
              <a:latin typeface="Arial"/>
              <a:ea typeface="Arial"/>
              <a:cs typeface="Arial"/>
              <a:sym typeface="Arial"/>
            </a:endParaRPr>
          </a:p>
        </p:txBody>
      </p:sp>
      <p:pic>
        <p:nvPicPr>
          <p:cNvPr id="335" name="Google Shape;335;p45"/>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336" name="Google Shape;336;p45"/>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37" name="Google Shape;337;p45"/>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338" name="Google Shape;338;p45"/>
          <p:cNvSpPr txBox="1"/>
          <p:nvPr/>
        </p:nvSpPr>
        <p:spPr>
          <a:xfrm>
            <a:off x="654050" y="969650"/>
            <a:ext cx="3459000" cy="1600800"/>
          </a:xfrm>
          <a:prstGeom prst="rect">
            <a:avLst/>
          </a:prstGeom>
          <a:noFill/>
          <a:ln>
            <a:noFill/>
          </a:ln>
        </p:spPr>
        <p:txBody>
          <a:bodyPr spcFirstLastPara="1" wrap="square" lIns="91425" tIns="45700" rIns="91425" bIns="45700" anchor="t" anchorCtr="0">
            <a:spAutoFit/>
          </a:bodyPr>
          <a:lstStyle/>
          <a:p>
            <a:pPr marL="457200" lvl="0" indent="-317500" algn="l" rtl="0">
              <a:spcBef>
                <a:spcPts val="0"/>
              </a:spcBef>
              <a:spcAft>
                <a:spcPts val="0"/>
              </a:spcAft>
              <a:buSzPts val="1400"/>
              <a:buFont typeface="Sarabun"/>
              <a:buChar char="●"/>
            </a:pPr>
            <a:r>
              <a:rPr lang="en">
                <a:solidFill>
                  <a:schemeClr val="dk1"/>
                </a:solidFill>
                <a:latin typeface="Sarabun"/>
                <a:ea typeface="Sarabun"/>
                <a:cs typeface="Sarabun"/>
                <a:sym typeface="Sarabun"/>
              </a:rPr>
              <a:t>Kubernetes Node Agent</a:t>
            </a:r>
            <a:endParaRPr>
              <a:solidFill>
                <a:schemeClr val="dk1"/>
              </a:solidFill>
              <a:latin typeface="Sarabun"/>
              <a:ea typeface="Sarabun"/>
              <a:cs typeface="Sarabun"/>
              <a:sym typeface="Sarabun"/>
            </a:endParaRPr>
          </a:p>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Run as a system service</a:t>
            </a:r>
            <a:endParaRPr>
              <a:solidFill>
                <a:schemeClr val="dk1"/>
              </a:solidFill>
              <a:latin typeface="Sarabun"/>
              <a:ea typeface="Sarabun"/>
              <a:cs typeface="Sarabun"/>
              <a:sym typeface="Sarabun"/>
            </a:endParaRPr>
          </a:p>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Registers node with API Server</a:t>
            </a:r>
            <a:endParaRPr>
              <a:solidFill>
                <a:schemeClr val="dk1"/>
              </a:solidFill>
              <a:latin typeface="Sarabun"/>
              <a:ea typeface="Sarabun"/>
              <a:cs typeface="Sarabun"/>
              <a:sym typeface="Sarabun"/>
            </a:endParaRPr>
          </a:p>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Manages node pods:</a:t>
            </a:r>
            <a:endParaRPr>
              <a:solidFill>
                <a:schemeClr val="dk1"/>
              </a:solidFill>
              <a:latin typeface="Sarabun"/>
              <a:ea typeface="Sarabun"/>
              <a:cs typeface="Sarabun"/>
              <a:sym typeface="Sarabun"/>
            </a:endParaRPr>
          </a:p>
          <a:p>
            <a:pPr marL="914400" lvl="1"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Watching scheduled pods from API Server</a:t>
            </a:r>
            <a:endParaRPr>
              <a:solidFill>
                <a:schemeClr val="dk1"/>
              </a:solidFill>
              <a:latin typeface="Sarabun"/>
              <a:ea typeface="Sarabun"/>
              <a:cs typeface="Sarabun"/>
              <a:sym typeface="Sarabun"/>
            </a:endParaRPr>
          </a:p>
          <a:p>
            <a:pPr marL="914400" lvl="1"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Static pods from config files</a:t>
            </a:r>
            <a:endParaRPr>
              <a:solidFill>
                <a:schemeClr val="dk1"/>
              </a:solidFill>
              <a:latin typeface="Sarabun"/>
              <a:ea typeface="Sarabun"/>
              <a:cs typeface="Sarabun"/>
              <a:sym typeface="Sarabun"/>
            </a:endParaRPr>
          </a:p>
        </p:txBody>
      </p:sp>
      <p:pic>
        <p:nvPicPr>
          <p:cNvPr id="339" name="Google Shape;339;p45"/>
          <p:cNvPicPr preferRelativeResize="0"/>
          <p:nvPr/>
        </p:nvPicPr>
        <p:blipFill rotWithShape="1">
          <a:blip r:embed="rId5">
            <a:alphaModFix/>
          </a:blip>
          <a:srcRect l="18776" t="18634" r="28108" b="37365"/>
          <a:stretch/>
        </p:blipFill>
        <p:spPr>
          <a:xfrm>
            <a:off x="4702275" y="162900"/>
            <a:ext cx="4013549" cy="1870150"/>
          </a:xfrm>
          <a:prstGeom prst="rect">
            <a:avLst/>
          </a:prstGeom>
          <a:noFill/>
          <a:ln>
            <a:noFill/>
          </a:ln>
        </p:spPr>
      </p:pic>
      <p:pic>
        <p:nvPicPr>
          <p:cNvPr id="340" name="Google Shape;340;p45"/>
          <p:cNvPicPr preferRelativeResize="0"/>
          <p:nvPr/>
        </p:nvPicPr>
        <p:blipFill rotWithShape="1">
          <a:blip r:embed="rId6">
            <a:alphaModFix/>
          </a:blip>
          <a:srcRect l="22265" t="17249" r="30199" b="29131"/>
          <a:stretch/>
        </p:blipFill>
        <p:spPr>
          <a:xfrm>
            <a:off x="4772138" y="2033051"/>
            <a:ext cx="3873802" cy="2457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6"/>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Kube proxy</a:t>
            </a:r>
            <a:endParaRPr sz="2800">
              <a:solidFill>
                <a:srgbClr val="EE0033"/>
              </a:solidFill>
              <a:latin typeface="Arial"/>
              <a:ea typeface="Arial"/>
              <a:cs typeface="Arial"/>
              <a:sym typeface="Arial"/>
            </a:endParaRPr>
          </a:p>
        </p:txBody>
      </p:sp>
      <p:pic>
        <p:nvPicPr>
          <p:cNvPr id="346" name="Google Shape;346;p46"/>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347" name="Google Shape;347;p46"/>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sp>
        <p:nvSpPr>
          <p:cNvPr id="348" name="Google Shape;348;p46"/>
          <p:cNvSpPr txBox="1"/>
          <p:nvPr/>
        </p:nvSpPr>
        <p:spPr>
          <a:xfrm>
            <a:off x="654050" y="1239000"/>
            <a:ext cx="3918000" cy="1169700"/>
          </a:xfrm>
          <a:prstGeom prst="rect">
            <a:avLst/>
          </a:prstGeom>
          <a:noFill/>
          <a:ln>
            <a:noFill/>
          </a:ln>
        </p:spPr>
        <p:txBody>
          <a:bodyPr spcFirstLastPara="1" wrap="square" lIns="91425" tIns="45700" rIns="91425" bIns="45700" anchor="t" anchorCtr="0">
            <a:spAutoFit/>
          </a:bodyPr>
          <a:lstStyle/>
          <a:p>
            <a:pPr marL="457200" lvl="0" indent="-317500" algn="l" rtl="0">
              <a:spcBef>
                <a:spcPts val="0"/>
              </a:spcBef>
              <a:spcAft>
                <a:spcPts val="0"/>
              </a:spcAft>
              <a:buSzPts val="1400"/>
              <a:buFont typeface="Sarabun"/>
              <a:buChar char="●"/>
            </a:pPr>
            <a:r>
              <a:rPr lang="en">
                <a:solidFill>
                  <a:schemeClr val="dk1"/>
                </a:solidFill>
                <a:latin typeface="Sarabun"/>
                <a:ea typeface="Sarabun"/>
                <a:cs typeface="Sarabun"/>
                <a:sym typeface="Sarabun"/>
              </a:rPr>
              <a:t>Runs in every cluster nodes</a:t>
            </a:r>
            <a:endParaRPr>
              <a:solidFill>
                <a:schemeClr val="dk1"/>
              </a:solidFill>
              <a:latin typeface="Sarabun"/>
              <a:ea typeface="Sarabun"/>
              <a:cs typeface="Sarabun"/>
              <a:sym typeface="Sarabun"/>
            </a:endParaRPr>
          </a:p>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Implements Service resources</a:t>
            </a:r>
            <a:endParaRPr>
              <a:solidFill>
                <a:schemeClr val="dk1"/>
              </a:solidFill>
              <a:latin typeface="Sarabun"/>
              <a:ea typeface="Sarabun"/>
              <a:cs typeface="Sarabun"/>
              <a:sym typeface="Sarabun"/>
            </a:endParaRPr>
          </a:p>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Manages Service resources traffic Forwarding</a:t>
            </a:r>
            <a:endParaRPr>
              <a:solidFill>
                <a:schemeClr val="dk1"/>
              </a:solidFill>
              <a:latin typeface="Sarabun"/>
              <a:ea typeface="Sarabun"/>
              <a:cs typeface="Sarabun"/>
              <a:sym typeface="Sarabun"/>
            </a:endParaRPr>
          </a:p>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Using Iptables or IPVS</a:t>
            </a:r>
            <a:endParaRPr>
              <a:solidFill>
                <a:schemeClr val="dk1"/>
              </a:solidFill>
              <a:latin typeface="Sarabun"/>
              <a:ea typeface="Sarabun"/>
              <a:cs typeface="Sarabun"/>
              <a:sym typeface="Sarabun"/>
            </a:endParaRPr>
          </a:p>
        </p:txBody>
      </p:sp>
      <p:pic>
        <p:nvPicPr>
          <p:cNvPr id="349" name="Google Shape;349;p46"/>
          <p:cNvPicPr preferRelativeResize="0"/>
          <p:nvPr/>
        </p:nvPicPr>
        <p:blipFill rotWithShape="1">
          <a:blip r:embed="rId4">
            <a:alphaModFix/>
          </a:blip>
          <a:srcRect/>
          <a:stretch/>
        </p:blipFill>
        <p:spPr>
          <a:xfrm>
            <a:off x="7663175" y="4756150"/>
            <a:ext cx="975214" cy="214760"/>
          </a:xfrm>
          <a:prstGeom prst="rect">
            <a:avLst/>
          </a:prstGeom>
          <a:noFill/>
          <a:ln>
            <a:noFill/>
          </a:ln>
        </p:spPr>
      </p:pic>
      <p:pic>
        <p:nvPicPr>
          <p:cNvPr id="350" name="Google Shape;350;p46"/>
          <p:cNvPicPr preferRelativeResize="0"/>
          <p:nvPr/>
        </p:nvPicPr>
        <p:blipFill rotWithShape="1">
          <a:blip r:embed="rId5">
            <a:alphaModFix/>
          </a:blip>
          <a:srcRect l="24722" t="17933" r="24134" b="18986"/>
          <a:stretch/>
        </p:blipFill>
        <p:spPr>
          <a:xfrm>
            <a:off x="3802900" y="1014725"/>
            <a:ext cx="5094173" cy="35343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7"/>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Control Plane - Recap</a:t>
            </a:r>
            <a:endParaRPr sz="2800">
              <a:solidFill>
                <a:srgbClr val="EE0033"/>
              </a:solidFill>
              <a:latin typeface="Arial"/>
              <a:ea typeface="Arial"/>
              <a:cs typeface="Arial"/>
              <a:sym typeface="Arial"/>
            </a:endParaRPr>
          </a:p>
        </p:txBody>
      </p:sp>
      <p:pic>
        <p:nvPicPr>
          <p:cNvPr id="356" name="Google Shape;356;p47"/>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357" name="Google Shape;357;p47"/>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58" name="Google Shape;358;p47"/>
          <p:cNvPicPr preferRelativeResize="0"/>
          <p:nvPr/>
        </p:nvPicPr>
        <p:blipFill rotWithShape="1">
          <a:blip r:embed="rId4">
            <a:alphaModFix/>
          </a:blip>
          <a:srcRect/>
          <a:stretch/>
        </p:blipFill>
        <p:spPr>
          <a:xfrm>
            <a:off x="7663175" y="4756150"/>
            <a:ext cx="975214" cy="214760"/>
          </a:xfrm>
          <a:prstGeom prst="rect">
            <a:avLst/>
          </a:prstGeom>
          <a:noFill/>
          <a:ln>
            <a:noFill/>
          </a:ln>
        </p:spPr>
      </p:pic>
      <p:pic>
        <p:nvPicPr>
          <p:cNvPr id="359" name="Google Shape;359;p47"/>
          <p:cNvPicPr preferRelativeResize="0"/>
          <p:nvPr/>
        </p:nvPicPr>
        <p:blipFill rotWithShape="1">
          <a:blip r:embed="rId5">
            <a:alphaModFix/>
          </a:blip>
          <a:srcRect l="25308" t="16179" r="28169" b="21996"/>
          <a:stretch/>
        </p:blipFill>
        <p:spPr>
          <a:xfrm>
            <a:off x="649187" y="1227325"/>
            <a:ext cx="3419626" cy="2556201"/>
          </a:xfrm>
          <a:prstGeom prst="rect">
            <a:avLst/>
          </a:prstGeom>
          <a:noFill/>
          <a:ln>
            <a:noFill/>
          </a:ln>
        </p:spPr>
      </p:pic>
      <p:pic>
        <p:nvPicPr>
          <p:cNvPr id="360" name="Google Shape;360;p47"/>
          <p:cNvPicPr preferRelativeResize="0"/>
          <p:nvPr/>
        </p:nvPicPr>
        <p:blipFill rotWithShape="1">
          <a:blip r:embed="rId6">
            <a:alphaModFix/>
          </a:blip>
          <a:srcRect l="19140" t="20556" r="19588" b="19738"/>
          <a:stretch/>
        </p:blipFill>
        <p:spPr>
          <a:xfrm>
            <a:off x="4701695" y="1152375"/>
            <a:ext cx="4359005" cy="23890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Control Plane - Recap</a:t>
            </a:r>
            <a:endParaRPr sz="2800">
              <a:solidFill>
                <a:srgbClr val="EE0033"/>
              </a:solidFill>
              <a:latin typeface="Arial"/>
              <a:ea typeface="Arial"/>
              <a:cs typeface="Arial"/>
              <a:sym typeface="Arial"/>
            </a:endParaRPr>
          </a:p>
        </p:txBody>
      </p:sp>
      <p:pic>
        <p:nvPicPr>
          <p:cNvPr id="366" name="Google Shape;366;p48"/>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367" name="Google Shape;367;p48"/>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68" name="Google Shape;368;p48"/>
          <p:cNvPicPr preferRelativeResize="0"/>
          <p:nvPr/>
        </p:nvPicPr>
        <p:blipFill rotWithShape="1">
          <a:blip r:embed="rId4">
            <a:alphaModFix/>
          </a:blip>
          <a:srcRect/>
          <a:stretch/>
        </p:blipFill>
        <p:spPr>
          <a:xfrm>
            <a:off x="7663175" y="4756150"/>
            <a:ext cx="975214" cy="214760"/>
          </a:xfrm>
          <a:prstGeom prst="rect">
            <a:avLst/>
          </a:prstGeom>
          <a:noFill/>
          <a:ln>
            <a:noFill/>
          </a:ln>
        </p:spPr>
      </p:pic>
      <p:pic>
        <p:nvPicPr>
          <p:cNvPr id="369" name="Google Shape;369;p48"/>
          <p:cNvPicPr preferRelativeResize="0"/>
          <p:nvPr/>
        </p:nvPicPr>
        <p:blipFill rotWithShape="1">
          <a:blip r:embed="rId5">
            <a:alphaModFix/>
          </a:blip>
          <a:srcRect l="17279" t="19482" r="18650" b="27531"/>
          <a:stretch/>
        </p:blipFill>
        <p:spPr>
          <a:xfrm>
            <a:off x="1557449" y="1282123"/>
            <a:ext cx="6029102" cy="28048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9"/>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Control Plane - Recap</a:t>
            </a:r>
            <a:endParaRPr sz="2800">
              <a:solidFill>
                <a:srgbClr val="EE0033"/>
              </a:solidFill>
              <a:latin typeface="Arial"/>
              <a:ea typeface="Arial"/>
              <a:cs typeface="Arial"/>
              <a:sym typeface="Arial"/>
            </a:endParaRPr>
          </a:p>
        </p:txBody>
      </p:sp>
      <p:pic>
        <p:nvPicPr>
          <p:cNvPr id="375" name="Google Shape;375;p49"/>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376" name="Google Shape;376;p49"/>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77" name="Google Shape;377;p49"/>
          <p:cNvPicPr preferRelativeResize="0"/>
          <p:nvPr/>
        </p:nvPicPr>
        <p:blipFill rotWithShape="1">
          <a:blip r:embed="rId4">
            <a:alphaModFix/>
          </a:blip>
          <a:srcRect/>
          <a:stretch/>
        </p:blipFill>
        <p:spPr>
          <a:xfrm>
            <a:off x="7663175" y="4756150"/>
            <a:ext cx="975214" cy="214760"/>
          </a:xfrm>
          <a:prstGeom prst="rect">
            <a:avLst/>
          </a:prstGeom>
          <a:noFill/>
          <a:ln>
            <a:noFill/>
          </a:ln>
        </p:spPr>
      </p:pic>
      <p:pic>
        <p:nvPicPr>
          <p:cNvPr id="378" name="Google Shape;378;p49"/>
          <p:cNvPicPr preferRelativeResize="0"/>
          <p:nvPr/>
        </p:nvPicPr>
        <p:blipFill rotWithShape="1">
          <a:blip r:embed="rId5">
            <a:alphaModFix/>
          </a:blip>
          <a:srcRect l="17426" t="18651" r="19206" b="25573"/>
          <a:stretch/>
        </p:blipFill>
        <p:spPr>
          <a:xfrm>
            <a:off x="501650" y="1333925"/>
            <a:ext cx="3968702" cy="2225324"/>
          </a:xfrm>
          <a:prstGeom prst="rect">
            <a:avLst/>
          </a:prstGeom>
          <a:noFill/>
          <a:ln>
            <a:noFill/>
          </a:ln>
        </p:spPr>
      </p:pic>
      <p:pic>
        <p:nvPicPr>
          <p:cNvPr id="379" name="Google Shape;379;p49"/>
          <p:cNvPicPr preferRelativeResize="0"/>
          <p:nvPr/>
        </p:nvPicPr>
        <p:blipFill rotWithShape="1">
          <a:blip r:embed="rId6">
            <a:alphaModFix/>
          </a:blip>
          <a:srcRect l="17916" t="19348" r="19505" b="19169"/>
          <a:stretch/>
        </p:blipFill>
        <p:spPr>
          <a:xfrm>
            <a:off x="4844625" y="1309205"/>
            <a:ext cx="3968702" cy="21932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50"/>
          <p:cNvPicPr preferRelativeResize="0"/>
          <p:nvPr/>
        </p:nvPicPr>
        <p:blipFill rotWithShape="1">
          <a:blip r:embed="rId3">
            <a:alphaModFix/>
          </a:blip>
          <a:srcRect/>
          <a:stretch/>
        </p:blipFill>
        <p:spPr>
          <a:xfrm>
            <a:off x="603338" y="1999238"/>
            <a:ext cx="4939026" cy="1145025"/>
          </a:xfrm>
          <a:prstGeom prst="rect">
            <a:avLst/>
          </a:prstGeom>
          <a:noFill/>
          <a:ln>
            <a:noFill/>
          </a:ln>
        </p:spPr>
      </p:pic>
      <p:sp>
        <p:nvSpPr>
          <p:cNvPr id="385" name="Google Shape;385;p50"/>
          <p:cNvSpPr txBox="1"/>
          <p:nvPr/>
        </p:nvSpPr>
        <p:spPr>
          <a:xfrm>
            <a:off x="374653" y="2356338"/>
            <a:ext cx="49389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200">
                <a:solidFill>
                  <a:schemeClr val="lt1"/>
                </a:solidFill>
              </a:rPr>
              <a:t>Kubernetes Workload Management</a:t>
            </a:r>
            <a:endParaRPr/>
          </a:p>
        </p:txBody>
      </p:sp>
      <p:pic>
        <p:nvPicPr>
          <p:cNvPr id="386" name="Google Shape;386;p50"/>
          <p:cNvPicPr preferRelativeResize="0"/>
          <p:nvPr/>
        </p:nvPicPr>
        <p:blipFill rotWithShape="1">
          <a:blip r:embed="rId4">
            <a:alphaModFix/>
          </a:blip>
          <a:srcRect/>
          <a:stretch/>
        </p:blipFill>
        <p:spPr>
          <a:xfrm>
            <a:off x="0" y="4603247"/>
            <a:ext cx="9144001" cy="540254"/>
          </a:xfrm>
          <a:prstGeom prst="rect">
            <a:avLst/>
          </a:prstGeom>
          <a:noFill/>
          <a:ln>
            <a:noFill/>
          </a:ln>
        </p:spPr>
      </p:pic>
      <p:sp>
        <p:nvSpPr>
          <p:cNvPr id="387" name="Google Shape;387;p50"/>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88" name="Google Shape;388;p50"/>
          <p:cNvPicPr preferRelativeResize="0"/>
          <p:nvPr/>
        </p:nvPicPr>
        <p:blipFill rotWithShape="1">
          <a:blip r:embed="rId5">
            <a:alphaModFix/>
          </a:blip>
          <a:srcRect/>
          <a:stretch/>
        </p:blipFill>
        <p:spPr>
          <a:xfrm>
            <a:off x="7663175" y="4756150"/>
            <a:ext cx="975214" cy="2147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51" descr="Diagram&#10;&#10;Description automatically generated"/>
          <p:cNvPicPr preferRelativeResize="0"/>
          <p:nvPr/>
        </p:nvPicPr>
        <p:blipFill rotWithShape="1">
          <a:blip r:embed="rId3">
            <a:alphaModFix/>
          </a:blip>
          <a:srcRect/>
          <a:stretch/>
        </p:blipFill>
        <p:spPr>
          <a:xfrm>
            <a:off x="3764226" y="884049"/>
            <a:ext cx="5240774" cy="3100790"/>
          </a:xfrm>
          <a:prstGeom prst="rect">
            <a:avLst/>
          </a:prstGeom>
          <a:noFill/>
          <a:ln>
            <a:noFill/>
          </a:ln>
        </p:spPr>
      </p:pic>
      <p:sp>
        <p:nvSpPr>
          <p:cNvPr id="394" name="Google Shape;394;p51"/>
          <p:cNvSpPr txBox="1"/>
          <p:nvPr/>
        </p:nvSpPr>
        <p:spPr>
          <a:xfrm>
            <a:off x="62230" y="39510"/>
            <a:ext cx="72135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pic>
        <p:nvPicPr>
          <p:cNvPr id="395" name="Google Shape;395;p51"/>
          <p:cNvPicPr preferRelativeResize="0"/>
          <p:nvPr/>
        </p:nvPicPr>
        <p:blipFill rotWithShape="1">
          <a:blip r:embed="rId4">
            <a:alphaModFix/>
          </a:blip>
          <a:srcRect/>
          <a:stretch/>
        </p:blipFill>
        <p:spPr>
          <a:xfrm>
            <a:off x="0" y="4603247"/>
            <a:ext cx="9144001" cy="540254"/>
          </a:xfrm>
          <a:prstGeom prst="rect">
            <a:avLst/>
          </a:prstGeom>
          <a:noFill/>
          <a:ln>
            <a:noFill/>
          </a:ln>
        </p:spPr>
      </p:pic>
      <p:sp>
        <p:nvSpPr>
          <p:cNvPr id="396" name="Google Shape;396;p51"/>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397" name="Google Shape;397;p51"/>
          <p:cNvPicPr preferRelativeResize="0"/>
          <p:nvPr/>
        </p:nvPicPr>
        <p:blipFill rotWithShape="1">
          <a:blip r:embed="rId5">
            <a:alphaModFix/>
          </a:blip>
          <a:srcRect/>
          <a:stretch/>
        </p:blipFill>
        <p:spPr>
          <a:xfrm>
            <a:off x="7663175" y="4756150"/>
            <a:ext cx="975214" cy="214760"/>
          </a:xfrm>
          <a:prstGeom prst="rect">
            <a:avLst/>
          </a:prstGeom>
          <a:noFill/>
          <a:ln>
            <a:noFill/>
          </a:ln>
        </p:spPr>
      </p:pic>
      <p:sp>
        <p:nvSpPr>
          <p:cNvPr id="398" name="Google Shape;398;p51"/>
          <p:cNvSpPr txBox="1"/>
          <p:nvPr/>
        </p:nvSpPr>
        <p:spPr>
          <a:xfrm>
            <a:off x="641190" y="1162719"/>
            <a:ext cx="3185100" cy="1169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350" dirty="0">
                <a:solidFill>
                  <a:schemeClr val="dk1"/>
                </a:solidFill>
                <a:latin typeface="Open Sans"/>
                <a:ea typeface="Open Sans"/>
                <a:cs typeface="Open Sans"/>
                <a:sym typeface="Open Sans"/>
              </a:rPr>
              <a:t>   “</a:t>
            </a:r>
            <a:r>
              <a:rPr lang="en" sz="1400" i="1" dirty="0">
                <a:solidFill>
                  <a:schemeClr val="dk1"/>
                </a:solidFill>
                <a:latin typeface="Open Sans"/>
                <a:ea typeface="Open Sans"/>
                <a:cs typeface="Open Sans"/>
                <a:sym typeface="Open Sans"/>
              </a:rPr>
              <a:t>Kubernetes uses </a:t>
            </a:r>
            <a:r>
              <a:rPr lang="en" sz="1400" b="1" i="1" dirty="0">
                <a:solidFill>
                  <a:schemeClr val="dk1"/>
                </a:solidFill>
                <a:latin typeface="Open Sans"/>
                <a:ea typeface="Open Sans"/>
                <a:cs typeface="Open Sans"/>
                <a:sym typeface="Open Sans"/>
              </a:rPr>
              <a:t>additional layers of abstraction</a:t>
            </a:r>
            <a:r>
              <a:rPr lang="en" sz="1400" i="1" dirty="0">
                <a:solidFill>
                  <a:schemeClr val="dk1"/>
                </a:solidFill>
                <a:latin typeface="Open Sans"/>
                <a:ea typeface="Open Sans"/>
                <a:cs typeface="Open Sans"/>
                <a:sym typeface="Open Sans"/>
              </a:rPr>
              <a:t> over the container interface to provide scaling, resiliency, and life cycle management feature</a:t>
            </a:r>
            <a:r>
              <a:rPr lang="en" sz="1400" dirty="0">
                <a:solidFill>
                  <a:schemeClr val="dk1"/>
                </a:solidFill>
                <a:latin typeface="Open Sans"/>
                <a:ea typeface="Open Sans"/>
                <a:cs typeface="Open Sans"/>
                <a:sym typeface="Open Sans"/>
              </a:rPr>
              <a:t>s”</a:t>
            </a:r>
            <a:endParaRPr dirty="0"/>
          </a:p>
          <a:p>
            <a:pPr marL="0" marR="0" lvl="0" indent="0" algn="l" rtl="0">
              <a:spcBef>
                <a:spcPts val="0"/>
              </a:spcBef>
              <a:spcAft>
                <a:spcPts val="0"/>
              </a:spcAft>
              <a:buNone/>
            </a:pPr>
            <a:r>
              <a:rPr lang="en" sz="1400" dirty="0">
                <a:solidFill>
                  <a:schemeClr val="dk1"/>
                </a:solidFill>
                <a:latin typeface="Calibri"/>
                <a:ea typeface="Calibri"/>
                <a:cs typeface="Calibri"/>
                <a:sym typeface="Calibri"/>
              </a:rPr>
              <a:t>    </a:t>
            </a:r>
            <a:endParaRPr dirty="0"/>
          </a:p>
        </p:txBody>
      </p:sp>
      <p:sp>
        <p:nvSpPr>
          <p:cNvPr id="399" name="Google Shape;399;p51"/>
          <p:cNvSpPr txBox="1"/>
          <p:nvPr/>
        </p:nvSpPr>
        <p:spPr>
          <a:xfrm>
            <a:off x="641190" y="2681501"/>
            <a:ext cx="3702300" cy="954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400" b="1" dirty="0">
                <a:solidFill>
                  <a:schemeClr val="dk1"/>
                </a:solidFill>
                <a:latin typeface="Open Sans"/>
                <a:ea typeface="Open Sans"/>
                <a:cs typeface="Open Sans"/>
                <a:sym typeface="Open Sans"/>
              </a:rPr>
              <a:t>How user manage containers?  </a:t>
            </a:r>
            <a:endParaRPr dirty="0"/>
          </a:p>
          <a:p>
            <a:pPr marL="0" marR="0" lvl="0" indent="0" algn="l" rtl="0">
              <a:spcBef>
                <a:spcPts val="0"/>
              </a:spcBef>
              <a:spcAft>
                <a:spcPts val="0"/>
              </a:spcAft>
              <a:buNone/>
            </a:pPr>
            <a:r>
              <a:rPr lang="en" sz="1400" dirty="0">
                <a:solidFill>
                  <a:schemeClr val="dk1"/>
                </a:solidFill>
                <a:latin typeface="Open Sans"/>
                <a:ea typeface="Open Sans"/>
                <a:cs typeface="Open Sans"/>
                <a:sym typeface="Open Sans"/>
              </a:rPr>
              <a:t>    Users define &amp; interact with instances composed of various entities provided by </a:t>
            </a:r>
            <a:r>
              <a:rPr lang="en" sz="1400" b="1" dirty="0">
                <a:solidFill>
                  <a:schemeClr val="dk1"/>
                </a:solidFill>
                <a:latin typeface="Open Sans"/>
                <a:ea typeface="Open Sans"/>
                <a:cs typeface="Open Sans"/>
                <a:sym typeface="Open Sans"/>
              </a:rPr>
              <a:t>Kubernetes Object Model</a:t>
            </a:r>
            <a:r>
              <a:rPr lang="en" sz="1400" dirty="0">
                <a:solidFill>
                  <a:schemeClr val="dk1"/>
                </a:solidFill>
                <a:latin typeface="Open Sans"/>
                <a:ea typeface="Open Sans"/>
                <a:cs typeface="Open Sans"/>
                <a:sym typeface="Open Sans"/>
              </a:rPr>
              <a:t>.    </a:t>
            </a:r>
            <a:endParaRPr dirty="0"/>
          </a:p>
        </p:txBody>
      </p:sp>
      <p:sp>
        <p:nvSpPr>
          <p:cNvPr id="400" name="Google Shape;400;p51"/>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Kubernetes Building Block</a:t>
            </a:r>
            <a:endParaRPr sz="2800">
              <a:solidFill>
                <a:srgbClr val="EE0033"/>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2"/>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Pod</a:t>
            </a:r>
            <a:endParaRPr sz="2800">
              <a:solidFill>
                <a:srgbClr val="EE0033"/>
              </a:solidFill>
              <a:latin typeface="Arial"/>
              <a:ea typeface="Arial"/>
              <a:cs typeface="Arial"/>
              <a:sym typeface="Arial"/>
            </a:endParaRPr>
          </a:p>
        </p:txBody>
      </p:sp>
      <p:pic>
        <p:nvPicPr>
          <p:cNvPr id="406" name="Google Shape;406;p52"/>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407" name="Google Shape;407;p52"/>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08" name="Google Shape;408;p52"/>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409" name="Google Shape;409;p52"/>
          <p:cNvSpPr txBox="1"/>
          <p:nvPr/>
        </p:nvSpPr>
        <p:spPr>
          <a:xfrm>
            <a:off x="654050" y="1239000"/>
            <a:ext cx="3568200" cy="1816200"/>
          </a:xfrm>
          <a:prstGeom prst="rect">
            <a:avLst/>
          </a:prstGeom>
          <a:noFill/>
          <a:ln>
            <a:noFill/>
          </a:ln>
        </p:spPr>
        <p:txBody>
          <a:bodyPr spcFirstLastPara="1" wrap="square" lIns="91425" tIns="45700" rIns="91425" bIns="45700" anchor="t" anchorCtr="0">
            <a:spAutoFit/>
          </a:bodyPr>
          <a:lstStyle/>
          <a:p>
            <a:pPr marL="457200" lvl="0" indent="-330200" algn="l" rtl="0">
              <a:spcBef>
                <a:spcPts val="0"/>
              </a:spcBef>
              <a:spcAft>
                <a:spcPts val="0"/>
              </a:spcAft>
              <a:buSzPts val="1600"/>
              <a:buFont typeface="Sarabun"/>
              <a:buChar char="●"/>
            </a:pPr>
            <a:r>
              <a:rPr lang="en" sz="1600">
                <a:latin typeface="Sarabun"/>
                <a:ea typeface="Sarabun"/>
                <a:cs typeface="Sarabun"/>
                <a:sym typeface="Sarabun"/>
              </a:rPr>
              <a:t>Smallest unit of work</a:t>
            </a:r>
            <a:endParaRPr sz="1600">
              <a:latin typeface="Sarabun"/>
              <a:ea typeface="Sarabun"/>
              <a:cs typeface="Sarabun"/>
              <a:sym typeface="Sarabun"/>
            </a:endParaRPr>
          </a:p>
          <a:p>
            <a:pPr marL="457200" lvl="0" indent="-330200" algn="l" rtl="0">
              <a:spcBef>
                <a:spcPts val="0"/>
              </a:spcBef>
              <a:spcAft>
                <a:spcPts val="0"/>
              </a:spcAft>
              <a:buSzPts val="1600"/>
              <a:buFont typeface="Sarabun"/>
              <a:buChar char="●"/>
            </a:pPr>
            <a:r>
              <a:rPr lang="en" sz="1600">
                <a:latin typeface="Sarabun"/>
                <a:ea typeface="Sarabun"/>
                <a:cs typeface="Sarabun"/>
                <a:sym typeface="Sarabun"/>
              </a:rPr>
              <a:t>Run on Nodes</a:t>
            </a:r>
            <a:endParaRPr sz="1600">
              <a:latin typeface="Sarabun"/>
              <a:ea typeface="Sarabun"/>
              <a:cs typeface="Sarabun"/>
              <a:sym typeface="Sarabun"/>
            </a:endParaRPr>
          </a:p>
          <a:p>
            <a:pPr marL="457200" lvl="0" indent="-330200" algn="l" rtl="0">
              <a:spcBef>
                <a:spcPts val="0"/>
              </a:spcBef>
              <a:spcAft>
                <a:spcPts val="0"/>
              </a:spcAft>
              <a:buSzPts val="1600"/>
              <a:buFont typeface="Sarabun"/>
              <a:buChar char="●"/>
            </a:pPr>
            <a:r>
              <a:rPr lang="en" sz="1600">
                <a:latin typeface="Sarabun"/>
                <a:ea typeface="Sarabun"/>
                <a:cs typeface="Sarabun"/>
                <a:sym typeface="Sarabun"/>
              </a:rPr>
              <a:t>Contains one or more containers</a:t>
            </a:r>
            <a:endParaRPr sz="1600">
              <a:latin typeface="Sarabun"/>
              <a:ea typeface="Sarabun"/>
              <a:cs typeface="Sarabun"/>
              <a:sym typeface="Sarabun"/>
            </a:endParaRPr>
          </a:p>
          <a:p>
            <a:pPr marL="457200" lvl="0" indent="-330200" algn="l" rtl="0">
              <a:spcBef>
                <a:spcPts val="0"/>
              </a:spcBef>
              <a:spcAft>
                <a:spcPts val="0"/>
              </a:spcAft>
              <a:buSzPts val="1600"/>
              <a:buFont typeface="Sarabun"/>
              <a:buChar char="●"/>
            </a:pPr>
            <a:r>
              <a:rPr lang="en" sz="1600">
                <a:latin typeface="Sarabun"/>
                <a:ea typeface="Sarabun"/>
                <a:cs typeface="Sarabun"/>
                <a:sym typeface="Sarabun"/>
              </a:rPr>
              <a:t>Multi-container Pod:</a:t>
            </a:r>
            <a:endParaRPr sz="1600">
              <a:latin typeface="Sarabun"/>
              <a:ea typeface="Sarabun"/>
              <a:cs typeface="Sarabun"/>
              <a:sym typeface="Sarabun"/>
            </a:endParaRPr>
          </a:p>
          <a:p>
            <a:pPr marL="914400" lvl="1" indent="-330200" algn="l" rtl="0">
              <a:spcBef>
                <a:spcPts val="0"/>
              </a:spcBef>
              <a:spcAft>
                <a:spcPts val="0"/>
              </a:spcAft>
              <a:buSzPts val="1600"/>
              <a:buFont typeface="Sarabun"/>
              <a:buChar char="○"/>
            </a:pPr>
            <a:r>
              <a:rPr lang="en" sz="1600">
                <a:latin typeface="Sarabun"/>
                <a:ea typeface="Sarabun"/>
                <a:cs typeface="Sarabun"/>
                <a:sym typeface="Sarabun"/>
              </a:rPr>
              <a:t>Deploy in same node</a:t>
            </a:r>
            <a:endParaRPr sz="1600">
              <a:latin typeface="Sarabun"/>
              <a:ea typeface="Sarabun"/>
              <a:cs typeface="Sarabun"/>
              <a:sym typeface="Sarabun"/>
            </a:endParaRPr>
          </a:p>
          <a:p>
            <a:pPr marL="914400" lvl="1" indent="-330200" algn="l" rtl="0">
              <a:spcBef>
                <a:spcPts val="0"/>
              </a:spcBef>
              <a:spcAft>
                <a:spcPts val="0"/>
              </a:spcAft>
              <a:buSzPts val="1600"/>
              <a:buFont typeface="Sarabun"/>
              <a:buChar char="○"/>
            </a:pPr>
            <a:r>
              <a:rPr lang="en" sz="1600">
                <a:latin typeface="Sarabun"/>
                <a:ea typeface="Sarabun"/>
                <a:cs typeface="Sarabun"/>
                <a:sym typeface="Sarabun"/>
              </a:rPr>
              <a:t>Share same Network IP</a:t>
            </a:r>
            <a:endParaRPr sz="1600">
              <a:latin typeface="Sarabun"/>
              <a:ea typeface="Sarabun"/>
              <a:cs typeface="Sarabun"/>
              <a:sym typeface="Sarabun"/>
            </a:endParaRPr>
          </a:p>
          <a:p>
            <a:pPr marL="914400" lvl="1" indent="-330200" algn="l" rtl="0">
              <a:spcBef>
                <a:spcPts val="0"/>
              </a:spcBef>
              <a:spcAft>
                <a:spcPts val="0"/>
              </a:spcAft>
              <a:buSzPts val="1600"/>
              <a:buFont typeface="Sarabun"/>
              <a:buChar char="○"/>
            </a:pPr>
            <a:r>
              <a:rPr lang="en" sz="1600">
                <a:latin typeface="Sarabun"/>
                <a:ea typeface="Sarabun"/>
                <a:cs typeface="Sarabun"/>
                <a:sym typeface="Sarabun"/>
              </a:rPr>
              <a:t>Can access to same Volume</a:t>
            </a:r>
            <a:endParaRPr sz="1600">
              <a:latin typeface="Sarabun"/>
              <a:ea typeface="Sarabun"/>
              <a:cs typeface="Sarabun"/>
              <a:sym typeface="Sarabun"/>
            </a:endParaRPr>
          </a:p>
        </p:txBody>
      </p:sp>
      <p:pic>
        <p:nvPicPr>
          <p:cNvPr id="410" name="Google Shape;410;p52"/>
          <p:cNvPicPr preferRelativeResize="0"/>
          <p:nvPr/>
        </p:nvPicPr>
        <p:blipFill>
          <a:blip r:embed="rId5">
            <a:alphaModFix/>
          </a:blip>
          <a:stretch>
            <a:fillRect/>
          </a:stretch>
        </p:blipFill>
        <p:spPr>
          <a:xfrm>
            <a:off x="4374650" y="1041098"/>
            <a:ext cx="4616949" cy="27588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3"/>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ReplicaSet</a:t>
            </a:r>
            <a:endParaRPr sz="2800">
              <a:solidFill>
                <a:srgbClr val="EE0033"/>
              </a:solidFill>
              <a:latin typeface="Arial"/>
              <a:ea typeface="Arial"/>
              <a:cs typeface="Arial"/>
              <a:sym typeface="Arial"/>
            </a:endParaRPr>
          </a:p>
        </p:txBody>
      </p:sp>
      <p:pic>
        <p:nvPicPr>
          <p:cNvPr id="416" name="Google Shape;416;p53"/>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417" name="Google Shape;417;p53"/>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18" name="Google Shape;418;p53"/>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419" name="Google Shape;419;p53"/>
          <p:cNvSpPr txBox="1"/>
          <p:nvPr/>
        </p:nvSpPr>
        <p:spPr>
          <a:xfrm>
            <a:off x="654050" y="1239000"/>
            <a:ext cx="3568200" cy="831000"/>
          </a:xfrm>
          <a:prstGeom prst="rect">
            <a:avLst/>
          </a:prstGeom>
          <a:noFill/>
          <a:ln>
            <a:noFill/>
          </a:ln>
        </p:spPr>
        <p:txBody>
          <a:bodyPr spcFirstLastPara="1" wrap="square" lIns="91425" tIns="45700" rIns="91425" bIns="45700" anchor="t" anchorCtr="0">
            <a:spAutoFit/>
          </a:bodyPr>
          <a:lstStyle/>
          <a:p>
            <a:pPr marL="457200" lvl="0" indent="-330200" algn="l" rtl="0">
              <a:spcBef>
                <a:spcPts val="0"/>
              </a:spcBef>
              <a:spcAft>
                <a:spcPts val="0"/>
              </a:spcAft>
              <a:buSzPts val="1600"/>
              <a:buFont typeface="Sarabun"/>
              <a:buChar char="●"/>
            </a:pPr>
            <a:r>
              <a:rPr lang="en" sz="1600" dirty="0">
                <a:latin typeface="Sarabun"/>
                <a:ea typeface="Sarabun"/>
                <a:cs typeface="Sarabun"/>
                <a:sym typeface="Sarabun"/>
              </a:rPr>
              <a:t>Grouping multiple pod instances</a:t>
            </a:r>
            <a:endParaRPr sz="1600" dirty="0">
              <a:latin typeface="Sarabun"/>
              <a:ea typeface="Sarabun"/>
              <a:cs typeface="Sarabun"/>
              <a:sym typeface="Sarabun"/>
            </a:endParaRPr>
          </a:p>
          <a:p>
            <a:pPr marL="457200" lvl="0" indent="-330200" algn="l" rtl="0">
              <a:spcBef>
                <a:spcPts val="0"/>
              </a:spcBef>
              <a:spcAft>
                <a:spcPts val="0"/>
              </a:spcAft>
              <a:buSzPts val="1600"/>
              <a:buFont typeface="Sarabun"/>
              <a:buChar char="●"/>
            </a:pPr>
            <a:r>
              <a:rPr lang="en" sz="1600" dirty="0">
                <a:latin typeface="Sarabun"/>
                <a:ea typeface="Sarabun"/>
                <a:cs typeface="Sarabun"/>
                <a:sym typeface="Sarabun"/>
              </a:rPr>
              <a:t>Control plane reconcile to ensure ReplicaSet pod number</a:t>
            </a:r>
            <a:endParaRPr sz="1600" dirty="0">
              <a:latin typeface="Sarabun"/>
              <a:ea typeface="Sarabun"/>
              <a:cs typeface="Sarabun"/>
              <a:sym typeface="Sarabun"/>
            </a:endParaRPr>
          </a:p>
        </p:txBody>
      </p:sp>
      <p:pic>
        <p:nvPicPr>
          <p:cNvPr id="420" name="Google Shape;420;p53"/>
          <p:cNvPicPr preferRelativeResize="0"/>
          <p:nvPr/>
        </p:nvPicPr>
        <p:blipFill>
          <a:blip r:embed="rId5">
            <a:alphaModFix/>
          </a:blip>
          <a:stretch>
            <a:fillRect/>
          </a:stretch>
        </p:blipFill>
        <p:spPr>
          <a:xfrm>
            <a:off x="5246550" y="2149625"/>
            <a:ext cx="3688848" cy="2074974"/>
          </a:xfrm>
          <a:prstGeom prst="rect">
            <a:avLst/>
          </a:prstGeom>
          <a:noFill/>
          <a:ln>
            <a:noFill/>
          </a:ln>
        </p:spPr>
      </p:pic>
      <p:pic>
        <p:nvPicPr>
          <p:cNvPr id="421" name="Google Shape;421;p53"/>
          <p:cNvPicPr preferRelativeResize="0"/>
          <p:nvPr/>
        </p:nvPicPr>
        <p:blipFill rotWithShape="1">
          <a:blip r:embed="rId6">
            <a:alphaModFix/>
          </a:blip>
          <a:srcRect l="2667" t="5030" r="2411" b="11266"/>
          <a:stretch/>
        </p:blipFill>
        <p:spPr>
          <a:xfrm>
            <a:off x="400912" y="2149625"/>
            <a:ext cx="3916176" cy="1942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4"/>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Deployment</a:t>
            </a:r>
            <a:endParaRPr sz="2800">
              <a:solidFill>
                <a:srgbClr val="EE0033"/>
              </a:solidFill>
              <a:latin typeface="Arial"/>
              <a:ea typeface="Arial"/>
              <a:cs typeface="Arial"/>
              <a:sym typeface="Arial"/>
            </a:endParaRPr>
          </a:p>
        </p:txBody>
      </p:sp>
      <p:pic>
        <p:nvPicPr>
          <p:cNvPr id="427" name="Google Shape;427;p54"/>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428" name="Google Shape;428;p54"/>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29" name="Google Shape;429;p54"/>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430" name="Google Shape;430;p54"/>
          <p:cNvSpPr txBox="1"/>
          <p:nvPr/>
        </p:nvSpPr>
        <p:spPr>
          <a:xfrm>
            <a:off x="654050" y="1239000"/>
            <a:ext cx="3968700" cy="831000"/>
          </a:xfrm>
          <a:prstGeom prst="rect">
            <a:avLst/>
          </a:prstGeom>
          <a:noFill/>
          <a:ln>
            <a:noFill/>
          </a:ln>
        </p:spPr>
        <p:txBody>
          <a:bodyPr spcFirstLastPara="1" wrap="square" lIns="91425" tIns="45700" rIns="91425" bIns="45700" anchor="t" anchorCtr="0">
            <a:spAutoFit/>
          </a:bodyPr>
          <a:lstStyle/>
          <a:p>
            <a:pPr marL="457200" lvl="0" indent="-330200" algn="l" rtl="0">
              <a:spcBef>
                <a:spcPts val="0"/>
              </a:spcBef>
              <a:spcAft>
                <a:spcPts val="0"/>
              </a:spcAft>
              <a:buSzPts val="1600"/>
              <a:buFont typeface="Sarabun"/>
              <a:buChar char="●"/>
            </a:pPr>
            <a:r>
              <a:rPr lang="en" sz="1600">
                <a:latin typeface="Sarabun"/>
                <a:ea typeface="Sarabun"/>
                <a:cs typeface="Sarabun"/>
                <a:sym typeface="Sarabun"/>
              </a:rPr>
              <a:t>Manage Pods via ReplicaSets</a:t>
            </a:r>
            <a:endParaRPr sz="1600">
              <a:latin typeface="Sarabun"/>
              <a:ea typeface="Sarabun"/>
              <a:cs typeface="Sarabun"/>
              <a:sym typeface="Sarabun"/>
            </a:endParaRPr>
          </a:p>
          <a:p>
            <a:pPr marL="457200" lvl="0" indent="-330200" algn="l" rtl="0">
              <a:spcBef>
                <a:spcPts val="0"/>
              </a:spcBef>
              <a:spcAft>
                <a:spcPts val="0"/>
              </a:spcAft>
              <a:buSzPts val="1600"/>
              <a:buFont typeface="Sarabun"/>
              <a:buChar char="●"/>
            </a:pPr>
            <a:r>
              <a:rPr lang="en" sz="1600">
                <a:latin typeface="Sarabun"/>
                <a:ea typeface="Sarabun"/>
                <a:cs typeface="Sarabun"/>
                <a:sym typeface="Sarabun"/>
              </a:rPr>
              <a:t>Allow rolling updates application</a:t>
            </a:r>
            <a:endParaRPr sz="1600">
              <a:latin typeface="Sarabun"/>
              <a:ea typeface="Sarabun"/>
              <a:cs typeface="Sarabun"/>
              <a:sym typeface="Sarabun"/>
            </a:endParaRPr>
          </a:p>
          <a:p>
            <a:pPr marL="457200" lvl="0" indent="-330200" algn="l" rtl="0">
              <a:spcBef>
                <a:spcPts val="0"/>
              </a:spcBef>
              <a:spcAft>
                <a:spcPts val="0"/>
              </a:spcAft>
              <a:buSzPts val="1600"/>
              <a:buFont typeface="Sarabun"/>
              <a:buChar char="●"/>
            </a:pPr>
            <a:r>
              <a:rPr lang="en" sz="1600">
                <a:latin typeface="Sarabun"/>
                <a:ea typeface="Sarabun"/>
                <a:cs typeface="Sarabun"/>
                <a:sym typeface="Sarabun"/>
              </a:rPr>
              <a:t>Can rollback when necessary</a:t>
            </a:r>
            <a:endParaRPr sz="1600">
              <a:latin typeface="Sarabun"/>
              <a:ea typeface="Sarabun"/>
              <a:cs typeface="Sarabun"/>
              <a:sym typeface="Sarabun"/>
            </a:endParaRPr>
          </a:p>
        </p:txBody>
      </p:sp>
      <p:pic>
        <p:nvPicPr>
          <p:cNvPr id="431" name="Google Shape;431;p54"/>
          <p:cNvPicPr preferRelativeResize="0"/>
          <p:nvPr/>
        </p:nvPicPr>
        <p:blipFill>
          <a:blip r:embed="rId5">
            <a:alphaModFix/>
          </a:blip>
          <a:stretch>
            <a:fillRect/>
          </a:stretch>
        </p:blipFill>
        <p:spPr>
          <a:xfrm>
            <a:off x="5228650" y="1041098"/>
            <a:ext cx="3409749" cy="3409749"/>
          </a:xfrm>
          <a:prstGeom prst="rect">
            <a:avLst/>
          </a:prstGeom>
          <a:noFill/>
          <a:ln>
            <a:noFill/>
          </a:ln>
        </p:spPr>
      </p:pic>
      <p:pic>
        <p:nvPicPr>
          <p:cNvPr id="432" name="Google Shape;432;p54"/>
          <p:cNvPicPr preferRelativeResize="0"/>
          <p:nvPr/>
        </p:nvPicPr>
        <p:blipFill rotWithShape="1">
          <a:blip r:embed="rId6">
            <a:alphaModFix/>
          </a:blip>
          <a:srcRect l="22875" t="22189" r="22967" b="2971"/>
          <a:stretch/>
        </p:blipFill>
        <p:spPr>
          <a:xfrm>
            <a:off x="2637208" y="2316300"/>
            <a:ext cx="2942218" cy="22869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8"/>
          <p:cNvPicPr preferRelativeResize="0"/>
          <p:nvPr/>
        </p:nvPicPr>
        <p:blipFill rotWithShape="1">
          <a:blip r:embed="rId3">
            <a:alphaModFix/>
          </a:blip>
          <a:srcRect/>
          <a:stretch/>
        </p:blipFill>
        <p:spPr>
          <a:xfrm>
            <a:off x="603338" y="1999238"/>
            <a:ext cx="4939026" cy="1145025"/>
          </a:xfrm>
          <a:prstGeom prst="rect">
            <a:avLst/>
          </a:prstGeom>
          <a:noFill/>
          <a:ln>
            <a:noFill/>
          </a:ln>
        </p:spPr>
      </p:pic>
      <p:sp>
        <p:nvSpPr>
          <p:cNvPr id="164" name="Google Shape;164;p28"/>
          <p:cNvSpPr txBox="1"/>
          <p:nvPr/>
        </p:nvSpPr>
        <p:spPr>
          <a:xfrm>
            <a:off x="374653" y="2356338"/>
            <a:ext cx="49389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200">
                <a:solidFill>
                  <a:schemeClr val="lt1"/>
                </a:solidFill>
              </a:rPr>
              <a:t>PaaS Overview</a:t>
            </a:r>
            <a:endParaRPr/>
          </a:p>
        </p:txBody>
      </p:sp>
      <p:pic>
        <p:nvPicPr>
          <p:cNvPr id="165" name="Google Shape;165;p28"/>
          <p:cNvPicPr preferRelativeResize="0"/>
          <p:nvPr/>
        </p:nvPicPr>
        <p:blipFill rotWithShape="1">
          <a:blip r:embed="rId4">
            <a:alphaModFix/>
          </a:blip>
          <a:srcRect/>
          <a:stretch/>
        </p:blipFill>
        <p:spPr>
          <a:xfrm>
            <a:off x="0" y="4603247"/>
            <a:ext cx="9144001" cy="540254"/>
          </a:xfrm>
          <a:prstGeom prst="rect">
            <a:avLst/>
          </a:prstGeom>
          <a:noFill/>
          <a:ln>
            <a:noFill/>
          </a:ln>
        </p:spPr>
      </p:pic>
      <p:sp>
        <p:nvSpPr>
          <p:cNvPr id="166" name="Google Shape;166;p28"/>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167" name="Google Shape;167;p28"/>
          <p:cNvPicPr preferRelativeResize="0"/>
          <p:nvPr/>
        </p:nvPicPr>
        <p:blipFill rotWithShape="1">
          <a:blip r:embed="rId5">
            <a:alphaModFix/>
          </a:blip>
          <a:srcRect/>
          <a:stretch/>
        </p:blipFill>
        <p:spPr>
          <a:xfrm>
            <a:off x="7663175" y="4756150"/>
            <a:ext cx="975214" cy="21476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5"/>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DaemonSet</a:t>
            </a:r>
            <a:endParaRPr sz="2800">
              <a:solidFill>
                <a:srgbClr val="EE0033"/>
              </a:solidFill>
              <a:latin typeface="Arial"/>
              <a:ea typeface="Arial"/>
              <a:cs typeface="Arial"/>
              <a:sym typeface="Arial"/>
            </a:endParaRPr>
          </a:p>
        </p:txBody>
      </p:sp>
      <p:pic>
        <p:nvPicPr>
          <p:cNvPr id="438" name="Google Shape;438;p55"/>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439" name="Google Shape;439;p55"/>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40" name="Google Shape;440;p55"/>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441" name="Google Shape;441;p55"/>
          <p:cNvSpPr txBox="1"/>
          <p:nvPr/>
        </p:nvSpPr>
        <p:spPr>
          <a:xfrm>
            <a:off x="654050" y="1239000"/>
            <a:ext cx="3968700" cy="1569900"/>
          </a:xfrm>
          <a:prstGeom prst="rect">
            <a:avLst/>
          </a:prstGeom>
          <a:noFill/>
          <a:ln>
            <a:noFill/>
          </a:ln>
        </p:spPr>
        <p:txBody>
          <a:bodyPr spcFirstLastPara="1" wrap="square" lIns="91425" tIns="45700" rIns="91425" bIns="45700" anchor="t" anchorCtr="0">
            <a:spAutoFit/>
          </a:bodyPr>
          <a:lstStyle/>
          <a:p>
            <a:pPr marL="457200" lvl="0" indent="-330200" algn="l" rtl="0">
              <a:spcBef>
                <a:spcPts val="0"/>
              </a:spcBef>
              <a:spcAft>
                <a:spcPts val="0"/>
              </a:spcAft>
              <a:buSzPts val="1600"/>
              <a:buFont typeface="Sarabun"/>
              <a:buChar char="●"/>
            </a:pPr>
            <a:r>
              <a:rPr lang="en" sz="1600">
                <a:latin typeface="Sarabun"/>
                <a:ea typeface="Sarabun"/>
                <a:cs typeface="Sarabun"/>
                <a:sym typeface="Sarabun"/>
              </a:rPr>
              <a:t>Ensure all nodes run a specific pod</a:t>
            </a:r>
            <a:endParaRPr sz="1600">
              <a:latin typeface="Sarabun"/>
              <a:ea typeface="Sarabun"/>
              <a:cs typeface="Sarabun"/>
              <a:sym typeface="Sarabun"/>
            </a:endParaRPr>
          </a:p>
          <a:p>
            <a:pPr marL="457200" lvl="0" indent="-330200" algn="l" rtl="0">
              <a:spcBef>
                <a:spcPts val="0"/>
              </a:spcBef>
              <a:spcAft>
                <a:spcPts val="0"/>
              </a:spcAft>
              <a:buSzPts val="1600"/>
              <a:buFont typeface="Sarabun"/>
              <a:buChar char="●"/>
            </a:pPr>
            <a:r>
              <a:rPr lang="en" sz="1600">
                <a:latin typeface="Sarabun"/>
                <a:ea typeface="Sarabun"/>
                <a:cs typeface="Sarabun"/>
                <a:sym typeface="Sarabun"/>
              </a:rPr>
              <a:t>Use cases:</a:t>
            </a:r>
            <a:endParaRPr sz="1600">
              <a:latin typeface="Sarabun"/>
              <a:ea typeface="Sarabun"/>
              <a:cs typeface="Sarabun"/>
              <a:sym typeface="Sarabun"/>
            </a:endParaRPr>
          </a:p>
          <a:p>
            <a:pPr marL="914400" lvl="1" indent="-330200" algn="l" rtl="0">
              <a:spcBef>
                <a:spcPts val="0"/>
              </a:spcBef>
              <a:spcAft>
                <a:spcPts val="0"/>
              </a:spcAft>
              <a:buSzPts val="1600"/>
              <a:buFont typeface="Sarabun"/>
              <a:buChar char="○"/>
            </a:pPr>
            <a:r>
              <a:rPr lang="en" sz="1600">
                <a:latin typeface="Sarabun"/>
                <a:ea typeface="Sarabun"/>
                <a:cs typeface="Sarabun"/>
                <a:sym typeface="Sarabun"/>
              </a:rPr>
              <a:t>Monitoring</a:t>
            </a:r>
            <a:endParaRPr sz="1600">
              <a:latin typeface="Sarabun"/>
              <a:ea typeface="Sarabun"/>
              <a:cs typeface="Sarabun"/>
              <a:sym typeface="Sarabun"/>
            </a:endParaRPr>
          </a:p>
          <a:p>
            <a:pPr marL="914400" lvl="1" indent="-330200" algn="l" rtl="0">
              <a:spcBef>
                <a:spcPts val="0"/>
              </a:spcBef>
              <a:spcAft>
                <a:spcPts val="0"/>
              </a:spcAft>
              <a:buSzPts val="1600"/>
              <a:buFont typeface="Sarabun"/>
              <a:buChar char="○"/>
            </a:pPr>
            <a:r>
              <a:rPr lang="en" sz="1600">
                <a:latin typeface="Sarabun"/>
                <a:ea typeface="Sarabun"/>
                <a:cs typeface="Sarabun"/>
                <a:sym typeface="Sarabun"/>
              </a:rPr>
              <a:t>Logging</a:t>
            </a:r>
            <a:endParaRPr sz="1600">
              <a:latin typeface="Sarabun"/>
              <a:ea typeface="Sarabun"/>
              <a:cs typeface="Sarabun"/>
              <a:sym typeface="Sarabun"/>
            </a:endParaRPr>
          </a:p>
          <a:p>
            <a:pPr marL="914400" lvl="1" indent="-330200" algn="l" rtl="0">
              <a:spcBef>
                <a:spcPts val="0"/>
              </a:spcBef>
              <a:spcAft>
                <a:spcPts val="0"/>
              </a:spcAft>
              <a:buSzPts val="1600"/>
              <a:buFont typeface="Sarabun"/>
              <a:buChar char="○"/>
            </a:pPr>
            <a:r>
              <a:rPr lang="en" sz="1600">
                <a:latin typeface="Sarabun"/>
                <a:ea typeface="Sarabun"/>
                <a:cs typeface="Sarabun"/>
                <a:sym typeface="Sarabun"/>
              </a:rPr>
              <a:t>Cluster Storage </a:t>
            </a:r>
            <a:endParaRPr sz="1600">
              <a:latin typeface="Sarabun"/>
              <a:ea typeface="Sarabun"/>
              <a:cs typeface="Sarabun"/>
              <a:sym typeface="Sarabun"/>
            </a:endParaRPr>
          </a:p>
          <a:p>
            <a:pPr marL="914400" lvl="1" indent="-330200" algn="l" rtl="0">
              <a:spcBef>
                <a:spcPts val="0"/>
              </a:spcBef>
              <a:spcAft>
                <a:spcPts val="0"/>
              </a:spcAft>
              <a:buSzPts val="1600"/>
              <a:buFont typeface="Sarabun"/>
              <a:buChar char="○"/>
            </a:pPr>
            <a:r>
              <a:rPr lang="en" sz="1600">
                <a:latin typeface="Sarabun"/>
                <a:ea typeface="Sarabun"/>
                <a:cs typeface="Sarabun"/>
                <a:sym typeface="Sarabun"/>
              </a:rPr>
              <a:t>...</a:t>
            </a:r>
            <a:endParaRPr sz="1600">
              <a:latin typeface="Sarabun"/>
              <a:ea typeface="Sarabun"/>
              <a:cs typeface="Sarabun"/>
              <a:sym typeface="Sarabun"/>
            </a:endParaRPr>
          </a:p>
        </p:txBody>
      </p:sp>
      <p:pic>
        <p:nvPicPr>
          <p:cNvPr id="442" name="Google Shape;442;p55"/>
          <p:cNvPicPr preferRelativeResize="0"/>
          <p:nvPr/>
        </p:nvPicPr>
        <p:blipFill>
          <a:blip r:embed="rId5">
            <a:alphaModFix/>
          </a:blip>
          <a:stretch>
            <a:fillRect/>
          </a:stretch>
        </p:blipFill>
        <p:spPr>
          <a:xfrm>
            <a:off x="4775150" y="1041098"/>
            <a:ext cx="4216450" cy="3143447"/>
          </a:xfrm>
          <a:prstGeom prst="rect">
            <a:avLst/>
          </a:prstGeom>
          <a:noFill/>
          <a:ln>
            <a:noFill/>
          </a:ln>
        </p:spPr>
      </p:pic>
      <p:pic>
        <p:nvPicPr>
          <p:cNvPr id="443" name="Google Shape;443;p55"/>
          <p:cNvPicPr preferRelativeResize="0"/>
          <p:nvPr/>
        </p:nvPicPr>
        <p:blipFill>
          <a:blip r:embed="rId6">
            <a:alphaModFix/>
          </a:blip>
          <a:stretch>
            <a:fillRect/>
          </a:stretch>
        </p:blipFill>
        <p:spPr>
          <a:xfrm>
            <a:off x="1160350" y="2853100"/>
            <a:ext cx="2956110" cy="1705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6"/>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StatefulSet</a:t>
            </a:r>
            <a:endParaRPr sz="2800">
              <a:solidFill>
                <a:srgbClr val="EE0033"/>
              </a:solidFill>
              <a:latin typeface="Arial"/>
              <a:ea typeface="Arial"/>
              <a:cs typeface="Arial"/>
              <a:sym typeface="Arial"/>
            </a:endParaRPr>
          </a:p>
        </p:txBody>
      </p:sp>
      <p:pic>
        <p:nvPicPr>
          <p:cNvPr id="449" name="Google Shape;449;p56"/>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450" name="Google Shape;450;p56"/>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51" name="Google Shape;451;p56"/>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452" name="Google Shape;452;p56"/>
          <p:cNvSpPr txBox="1"/>
          <p:nvPr/>
        </p:nvSpPr>
        <p:spPr>
          <a:xfrm>
            <a:off x="654050" y="1239000"/>
            <a:ext cx="3968700" cy="831000"/>
          </a:xfrm>
          <a:prstGeom prst="rect">
            <a:avLst/>
          </a:prstGeom>
          <a:noFill/>
          <a:ln>
            <a:noFill/>
          </a:ln>
        </p:spPr>
        <p:txBody>
          <a:bodyPr spcFirstLastPara="1" wrap="square" lIns="91425" tIns="45700" rIns="91425" bIns="45700" anchor="t" anchorCtr="0">
            <a:spAutoFit/>
          </a:bodyPr>
          <a:lstStyle/>
          <a:p>
            <a:pPr marL="457200" lvl="0" indent="-330200" algn="l" rtl="0">
              <a:spcBef>
                <a:spcPts val="0"/>
              </a:spcBef>
              <a:spcAft>
                <a:spcPts val="0"/>
              </a:spcAft>
              <a:buSzPts val="1600"/>
              <a:buFont typeface="Sarabun"/>
              <a:buChar char="●"/>
            </a:pPr>
            <a:r>
              <a:rPr lang="en" sz="1600">
                <a:latin typeface="Sarabun"/>
                <a:ea typeface="Sarabun"/>
                <a:cs typeface="Sarabun"/>
                <a:sym typeface="Sarabun"/>
              </a:rPr>
              <a:t>Manage stateful application pods</a:t>
            </a:r>
            <a:endParaRPr sz="1600">
              <a:latin typeface="Sarabun"/>
              <a:ea typeface="Sarabun"/>
              <a:cs typeface="Sarabun"/>
              <a:sym typeface="Sarabun"/>
            </a:endParaRPr>
          </a:p>
          <a:p>
            <a:pPr marL="457200" lvl="0" indent="-330200" algn="l" rtl="0">
              <a:spcBef>
                <a:spcPts val="0"/>
              </a:spcBef>
              <a:spcAft>
                <a:spcPts val="0"/>
              </a:spcAft>
              <a:buSzPts val="1600"/>
              <a:buFont typeface="Sarabun"/>
              <a:buChar char="●"/>
            </a:pPr>
            <a:r>
              <a:rPr lang="en" sz="1600">
                <a:latin typeface="Sarabun"/>
                <a:ea typeface="Sarabun"/>
                <a:cs typeface="Sarabun"/>
                <a:sym typeface="Sarabun"/>
              </a:rPr>
              <a:t>Store data in Persistent Volume</a:t>
            </a:r>
            <a:endParaRPr sz="1600">
              <a:latin typeface="Sarabun"/>
              <a:ea typeface="Sarabun"/>
              <a:cs typeface="Sarabun"/>
              <a:sym typeface="Sarabun"/>
            </a:endParaRPr>
          </a:p>
          <a:p>
            <a:pPr marL="457200" lvl="0" indent="-330200" algn="l" rtl="0">
              <a:spcBef>
                <a:spcPts val="0"/>
              </a:spcBef>
              <a:spcAft>
                <a:spcPts val="0"/>
              </a:spcAft>
              <a:buSzPts val="1600"/>
              <a:buFont typeface="Sarabun"/>
              <a:buChar char="●"/>
            </a:pPr>
            <a:r>
              <a:rPr lang="en" sz="1600">
                <a:latin typeface="Sarabun"/>
                <a:ea typeface="Sarabun"/>
                <a:cs typeface="Sarabun"/>
                <a:sym typeface="Sarabun"/>
              </a:rPr>
              <a:t>Require Cluster Persistent Storage</a:t>
            </a:r>
            <a:endParaRPr sz="1600">
              <a:latin typeface="Sarabun"/>
              <a:ea typeface="Sarabun"/>
              <a:cs typeface="Sarabun"/>
              <a:sym typeface="Sarabun"/>
            </a:endParaRPr>
          </a:p>
        </p:txBody>
      </p:sp>
      <p:pic>
        <p:nvPicPr>
          <p:cNvPr id="453" name="Google Shape;453;p56"/>
          <p:cNvPicPr preferRelativeResize="0"/>
          <p:nvPr/>
        </p:nvPicPr>
        <p:blipFill>
          <a:blip r:embed="rId5">
            <a:alphaModFix/>
          </a:blip>
          <a:stretch>
            <a:fillRect/>
          </a:stretch>
        </p:blipFill>
        <p:spPr>
          <a:xfrm>
            <a:off x="5743725" y="1041098"/>
            <a:ext cx="3212414" cy="340974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7"/>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Kubernetes Service</a:t>
            </a:r>
            <a:endParaRPr sz="2800">
              <a:solidFill>
                <a:srgbClr val="EE0033"/>
              </a:solidFill>
              <a:latin typeface="Arial"/>
              <a:ea typeface="Arial"/>
              <a:cs typeface="Arial"/>
              <a:sym typeface="Arial"/>
            </a:endParaRPr>
          </a:p>
        </p:txBody>
      </p:sp>
      <p:pic>
        <p:nvPicPr>
          <p:cNvPr id="459" name="Google Shape;459;p57"/>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460" name="Google Shape;460;p57"/>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61" name="Google Shape;461;p57"/>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462" name="Google Shape;462;p57"/>
          <p:cNvSpPr txBox="1"/>
          <p:nvPr/>
        </p:nvSpPr>
        <p:spPr>
          <a:xfrm>
            <a:off x="654050" y="1239000"/>
            <a:ext cx="3968700" cy="1816200"/>
          </a:xfrm>
          <a:prstGeom prst="rect">
            <a:avLst/>
          </a:prstGeom>
          <a:noFill/>
          <a:ln>
            <a:noFill/>
          </a:ln>
        </p:spPr>
        <p:txBody>
          <a:bodyPr spcFirstLastPara="1" wrap="square" lIns="91425" tIns="45700" rIns="91425" bIns="45700" anchor="t" anchorCtr="0">
            <a:spAutoFit/>
          </a:bodyPr>
          <a:lstStyle/>
          <a:p>
            <a:pPr marL="457200" lvl="0" indent="-330200" algn="l" rtl="0">
              <a:spcBef>
                <a:spcPts val="0"/>
              </a:spcBef>
              <a:spcAft>
                <a:spcPts val="0"/>
              </a:spcAft>
              <a:buSzPts val="1600"/>
              <a:buFont typeface="Sarabun"/>
              <a:buChar char="●"/>
            </a:pPr>
            <a:r>
              <a:rPr lang="en" sz="1600">
                <a:latin typeface="Sarabun"/>
                <a:ea typeface="Sarabun"/>
                <a:cs typeface="Sarabun"/>
                <a:sym typeface="Sarabun"/>
              </a:rPr>
              <a:t>Abstract way to expose an application running on a set of Pods </a:t>
            </a:r>
            <a:endParaRPr sz="1600">
              <a:latin typeface="Sarabun"/>
              <a:ea typeface="Sarabun"/>
              <a:cs typeface="Sarabun"/>
              <a:sym typeface="Sarabun"/>
            </a:endParaRPr>
          </a:p>
          <a:p>
            <a:pPr marL="457200" lvl="0" indent="-330200" algn="l" rtl="0">
              <a:spcBef>
                <a:spcPts val="0"/>
              </a:spcBef>
              <a:spcAft>
                <a:spcPts val="0"/>
              </a:spcAft>
              <a:buSzPts val="1600"/>
              <a:buFont typeface="Sarabun"/>
              <a:buChar char="●"/>
            </a:pPr>
            <a:r>
              <a:rPr lang="en" sz="1600">
                <a:latin typeface="Sarabun"/>
                <a:ea typeface="Sarabun"/>
                <a:cs typeface="Sarabun"/>
                <a:sym typeface="Sarabun"/>
              </a:rPr>
              <a:t>Service Type:</a:t>
            </a:r>
            <a:endParaRPr sz="1600">
              <a:latin typeface="Sarabun"/>
              <a:ea typeface="Sarabun"/>
              <a:cs typeface="Sarabun"/>
              <a:sym typeface="Sarabun"/>
            </a:endParaRPr>
          </a:p>
          <a:p>
            <a:pPr marL="914400" lvl="1" indent="-330200" algn="l" rtl="0">
              <a:spcBef>
                <a:spcPts val="0"/>
              </a:spcBef>
              <a:spcAft>
                <a:spcPts val="0"/>
              </a:spcAft>
              <a:buSzPts val="1600"/>
              <a:buFont typeface="Sarabun"/>
              <a:buChar char="○"/>
            </a:pPr>
            <a:r>
              <a:rPr lang="en" sz="1600">
                <a:latin typeface="Sarabun"/>
                <a:ea typeface="Sarabun"/>
                <a:cs typeface="Sarabun"/>
                <a:sym typeface="Sarabun"/>
              </a:rPr>
              <a:t>Cluster IP</a:t>
            </a:r>
            <a:endParaRPr sz="1600">
              <a:latin typeface="Sarabun"/>
              <a:ea typeface="Sarabun"/>
              <a:cs typeface="Sarabun"/>
              <a:sym typeface="Sarabun"/>
            </a:endParaRPr>
          </a:p>
          <a:p>
            <a:pPr marL="914400" lvl="1" indent="-330200" algn="l" rtl="0">
              <a:spcBef>
                <a:spcPts val="0"/>
              </a:spcBef>
              <a:spcAft>
                <a:spcPts val="0"/>
              </a:spcAft>
              <a:buSzPts val="1600"/>
              <a:buFont typeface="Sarabun"/>
              <a:buChar char="○"/>
            </a:pPr>
            <a:r>
              <a:rPr lang="en" sz="1600">
                <a:latin typeface="Sarabun"/>
                <a:ea typeface="Sarabun"/>
                <a:cs typeface="Sarabun"/>
                <a:sym typeface="Sarabun"/>
              </a:rPr>
              <a:t>NodePort</a:t>
            </a:r>
            <a:endParaRPr sz="1600">
              <a:latin typeface="Sarabun"/>
              <a:ea typeface="Sarabun"/>
              <a:cs typeface="Sarabun"/>
              <a:sym typeface="Sarabun"/>
            </a:endParaRPr>
          </a:p>
          <a:p>
            <a:pPr marL="914400" lvl="1" indent="-330200" algn="l" rtl="0">
              <a:spcBef>
                <a:spcPts val="0"/>
              </a:spcBef>
              <a:spcAft>
                <a:spcPts val="0"/>
              </a:spcAft>
              <a:buSzPts val="1600"/>
              <a:buFont typeface="Sarabun"/>
              <a:buChar char="○"/>
            </a:pPr>
            <a:r>
              <a:rPr lang="en" sz="1600">
                <a:latin typeface="Sarabun"/>
                <a:ea typeface="Sarabun"/>
                <a:cs typeface="Sarabun"/>
                <a:sym typeface="Sarabun"/>
              </a:rPr>
              <a:t>LoadBalancer</a:t>
            </a:r>
            <a:endParaRPr sz="1600">
              <a:latin typeface="Sarabun"/>
              <a:ea typeface="Sarabun"/>
              <a:cs typeface="Sarabun"/>
              <a:sym typeface="Sarabun"/>
            </a:endParaRPr>
          </a:p>
          <a:p>
            <a:pPr marL="914400" lvl="1" indent="-330200" algn="l" rtl="0">
              <a:spcBef>
                <a:spcPts val="0"/>
              </a:spcBef>
              <a:spcAft>
                <a:spcPts val="0"/>
              </a:spcAft>
              <a:buSzPts val="1600"/>
              <a:buFont typeface="Sarabun"/>
              <a:buChar char="○"/>
            </a:pPr>
            <a:r>
              <a:rPr lang="en" sz="1600">
                <a:latin typeface="Sarabun"/>
                <a:ea typeface="Sarabun"/>
                <a:cs typeface="Sarabun"/>
                <a:sym typeface="Sarabun"/>
              </a:rPr>
              <a:t>Ingress</a:t>
            </a:r>
            <a:endParaRPr sz="1600">
              <a:latin typeface="Sarabun"/>
              <a:ea typeface="Sarabun"/>
              <a:cs typeface="Sarabun"/>
              <a:sym typeface="Sarabun"/>
            </a:endParaRPr>
          </a:p>
        </p:txBody>
      </p:sp>
      <p:pic>
        <p:nvPicPr>
          <p:cNvPr id="463" name="Google Shape;463;p57"/>
          <p:cNvPicPr preferRelativeResize="0"/>
          <p:nvPr/>
        </p:nvPicPr>
        <p:blipFill>
          <a:blip r:embed="rId5">
            <a:alphaModFix/>
          </a:blip>
          <a:stretch>
            <a:fillRect/>
          </a:stretch>
        </p:blipFill>
        <p:spPr>
          <a:xfrm>
            <a:off x="5376875" y="999948"/>
            <a:ext cx="3054042" cy="34097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8"/>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Cluster IP</a:t>
            </a:r>
            <a:endParaRPr sz="2800">
              <a:solidFill>
                <a:srgbClr val="EE0033"/>
              </a:solidFill>
              <a:latin typeface="Arial"/>
              <a:ea typeface="Arial"/>
              <a:cs typeface="Arial"/>
              <a:sym typeface="Arial"/>
            </a:endParaRPr>
          </a:p>
        </p:txBody>
      </p:sp>
      <p:pic>
        <p:nvPicPr>
          <p:cNvPr id="469" name="Google Shape;469;p58"/>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470" name="Google Shape;470;p58"/>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71" name="Google Shape;471;p58"/>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472" name="Google Shape;472;p58"/>
          <p:cNvSpPr txBox="1"/>
          <p:nvPr/>
        </p:nvSpPr>
        <p:spPr>
          <a:xfrm>
            <a:off x="654050" y="1239000"/>
            <a:ext cx="3968700" cy="585000"/>
          </a:xfrm>
          <a:prstGeom prst="rect">
            <a:avLst/>
          </a:prstGeom>
          <a:noFill/>
          <a:ln>
            <a:noFill/>
          </a:ln>
        </p:spPr>
        <p:txBody>
          <a:bodyPr spcFirstLastPara="1" wrap="square" lIns="91425" tIns="45700" rIns="91425" bIns="45700" anchor="t" anchorCtr="0">
            <a:spAutoFit/>
          </a:bodyPr>
          <a:lstStyle/>
          <a:p>
            <a:pPr marL="457200" lvl="8" indent="-330200">
              <a:buSzPts val="1600"/>
              <a:buFont typeface="Sarabun"/>
              <a:buChar char="●"/>
            </a:pPr>
            <a:r>
              <a:rPr lang="en" sz="1600" dirty="0">
                <a:latin typeface="Sarabun"/>
                <a:ea typeface="Sarabun"/>
                <a:cs typeface="Sarabun"/>
                <a:sym typeface="Sarabun"/>
              </a:rPr>
              <a:t>Exposes the Service on a cluster-internal IP</a:t>
            </a:r>
            <a:endParaRPr sz="1600" dirty="0">
              <a:latin typeface="Sarabun"/>
              <a:ea typeface="Sarabun"/>
              <a:cs typeface="Sarabun"/>
              <a:sym typeface="Sarabun"/>
            </a:endParaRPr>
          </a:p>
        </p:txBody>
      </p:sp>
      <p:pic>
        <p:nvPicPr>
          <p:cNvPr id="473" name="Google Shape;473;p58"/>
          <p:cNvPicPr preferRelativeResize="0"/>
          <p:nvPr/>
        </p:nvPicPr>
        <p:blipFill>
          <a:blip r:embed="rId5">
            <a:alphaModFix/>
          </a:blip>
          <a:stretch>
            <a:fillRect/>
          </a:stretch>
        </p:blipFill>
        <p:spPr>
          <a:xfrm>
            <a:off x="5376875" y="999948"/>
            <a:ext cx="3054042" cy="3409748"/>
          </a:xfrm>
          <a:prstGeom prst="rect">
            <a:avLst/>
          </a:prstGeom>
          <a:noFill/>
          <a:ln>
            <a:noFill/>
          </a:ln>
        </p:spPr>
      </p:pic>
      <p:sp>
        <p:nvSpPr>
          <p:cNvPr id="474" name="Google Shape;474;p58"/>
          <p:cNvSpPr txBox="1"/>
          <p:nvPr/>
        </p:nvSpPr>
        <p:spPr>
          <a:xfrm>
            <a:off x="1138400" y="1949125"/>
            <a:ext cx="3000000" cy="25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apiVersion: v1</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kind: Service</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metadata: </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name: my-internal-service</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spec:</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selector:   </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app: my-app</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type: ClusterIP</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ports: </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 name: http</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port: 80</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targetPort: 80</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protocol: TCP</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9"/>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Nodeport</a:t>
            </a:r>
            <a:endParaRPr sz="2800">
              <a:solidFill>
                <a:srgbClr val="EE0033"/>
              </a:solidFill>
              <a:latin typeface="Arial"/>
              <a:ea typeface="Arial"/>
              <a:cs typeface="Arial"/>
              <a:sym typeface="Arial"/>
            </a:endParaRPr>
          </a:p>
        </p:txBody>
      </p:sp>
      <p:pic>
        <p:nvPicPr>
          <p:cNvPr id="480" name="Google Shape;480;p59"/>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481" name="Google Shape;481;p59"/>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82" name="Google Shape;482;p59"/>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483" name="Google Shape;483;p59"/>
          <p:cNvSpPr txBox="1"/>
          <p:nvPr/>
        </p:nvSpPr>
        <p:spPr>
          <a:xfrm>
            <a:off x="654050" y="1239000"/>
            <a:ext cx="3968700" cy="585000"/>
          </a:xfrm>
          <a:prstGeom prst="rect">
            <a:avLst/>
          </a:prstGeom>
          <a:noFill/>
          <a:ln>
            <a:noFill/>
          </a:ln>
        </p:spPr>
        <p:txBody>
          <a:bodyPr spcFirstLastPara="1" wrap="square" lIns="91425" tIns="45700" rIns="91425" bIns="45700" anchor="t" anchorCtr="0">
            <a:spAutoFit/>
          </a:bodyPr>
          <a:lstStyle/>
          <a:p>
            <a:pPr marL="457200" lvl="0" indent="-330200" algn="l" rtl="0">
              <a:spcBef>
                <a:spcPts val="0"/>
              </a:spcBef>
              <a:spcAft>
                <a:spcPts val="0"/>
              </a:spcAft>
              <a:buSzPts val="1600"/>
              <a:buFont typeface="Sarabun"/>
              <a:buChar char="●"/>
            </a:pPr>
            <a:r>
              <a:rPr lang="en" sz="1600">
                <a:latin typeface="Sarabun"/>
                <a:ea typeface="Sarabun"/>
                <a:cs typeface="Sarabun"/>
                <a:sym typeface="Sarabun"/>
              </a:rPr>
              <a:t>Exposes the Service on Node’s IP at a static port</a:t>
            </a:r>
            <a:endParaRPr sz="1600">
              <a:latin typeface="Sarabun"/>
              <a:ea typeface="Sarabun"/>
              <a:cs typeface="Sarabun"/>
              <a:sym typeface="Sarabun"/>
            </a:endParaRPr>
          </a:p>
        </p:txBody>
      </p:sp>
      <p:pic>
        <p:nvPicPr>
          <p:cNvPr id="484" name="Google Shape;484;p59"/>
          <p:cNvPicPr preferRelativeResize="0"/>
          <p:nvPr/>
        </p:nvPicPr>
        <p:blipFill>
          <a:blip r:embed="rId5">
            <a:alphaModFix/>
          </a:blip>
          <a:stretch>
            <a:fillRect/>
          </a:stretch>
        </p:blipFill>
        <p:spPr>
          <a:xfrm>
            <a:off x="5351150" y="888698"/>
            <a:ext cx="3148154" cy="3409748"/>
          </a:xfrm>
          <a:prstGeom prst="rect">
            <a:avLst/>
          </a:prstGeom>
          <a:noFill/>
          <a:ln>
            <a:noFill/>
          </a:ln>
        </p:spPr>
      </p:pic>
      <p:sp>
        <p:nvSpPr>
          <p:cNvPr id="485" name="Google Shape;485;p59"/>
          <p:cNvSpPr txBox="1"/>
          <p:nvPr/>
        </p:nvSpPr>
        <p:spPr>
          <a:xfrm>
            <a:off x="1138400" y="1789700"/>
            <a:ext cx="30000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apiVersion: v1</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kind: Service</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metadata: </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name: my-nodeport-service</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spec:</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selector:   </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app: my-app</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type: NodePort</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ports: </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 name: http</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port: 80</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targetPort: 80</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nodePort: 30036</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protocol: TCP</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0"/>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LoadBalancer</a:t>
            </a:r>
            <a:endParaRPr sz="2800">
              <a:solidFill>
                <a:srgbClr val="EE0033"/>
              </a:solidFill>
              <a:latin typeface="Arial"/>
              <a:ea typeface="Arial"/>
              <a:cs typeface="Arial"/>
              <a:sym typeface="Arial"/>
            </a:endParaRPr>
          </a:p>
        </p:txBody>
      </p:sp>
      <p:pic>
        <p:nvPicPr>
          <p:cNvPr id="491" name="Google Shape;491;p60"/>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492" name="Google Shape;492;p60"/>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493" name="Google Shape;493;p60"/>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494" name="Google Shape;494;p60"/>
          <p:cNvSpPr txBox="1"/>
          <p:nvPr/>
        </p:nvSpPr>
        <p:spPr>
          <a:xfrm>
            <a:off x="654050" y="1239000"/>
            <a:ext cx="3968700" cy="585000"/>
          </a:xfrm>
          <a:prstGeom prst="rect">
            <a:avLst/>
          </a:prstGeom>
          <a:noFill/>
          <a:ln>
            <a:noFill/>
          </a:ln>
        </p:spPr>
        <p:txBody>
          <a:bodyPr spcFirstLastPara="1" wrap="square" lIns="91425" tIns="45700" rIns="91425" bIns="45700" anchor="t" anchorCtr="0">
            <a:spAutoFit/>
          </a:bodyPr>
          <a:lstStyle/>
          <a:p>
            <a:pPr marL="457200" lvl="0" indent="-330200" algn="l" rtl="0">
              <a:spcBef>
                <a:spcPts val="0"/>
              </a:spcBef>
              <a:spcAft>
                <a:spcPts val="0"/>
              </a:spcAft>
              <a:buSzPts val="1600"/>
              <a:buFont typeface="Sarabun"/>
              <a:buChar char="●"/>
            </a:pPr>
            <a:r>
              <a:rPr lang="en" sz="1600">
                <a:latin typeface="Sarabun"/>
                <a:ea typeface="Sarabun"/>
                <a:cs typeface="Sarabun"/>
                <a:sym typeface="Sarabun"/>
              </a:rPr>
              <a:t>Exposes the Service externally using a cloud provider’s load balancer</a:t>
            </a:r>
            <a:endParaRPr sz="1600">
              <a:latin typeface="Sarabun"/>
              <a:ea typeface="Sarabun"/>
              <a:cs typeface="Sarabun"/>
              <a:sym typeface="Sarabun"/>
            </a:endParaRPr>
          </a:p>
        </p:txBody>
      </p:sp>
      <p:pic>
        <p:nvPicPr>
          <p:cNvPr id="495" name="Google Shape;495;p60"/>
          <p:cNvPicPr preferRelativeResize="0"/>
          <p:nvPr/>
        </p:nvPicPr>
        <p:blipFill>
          <a:blip r:embed="rId5">
            <a:alphaModFix/>
          </a:blip>
          <a:stretch>
            <a:fillRect/>
          </a:stretch>
        </p:blipFill>
        <p:spPr>
          <a:xfrm>
            <a:off x="5412850" y="938248"/>
            <a:ext cx="3036672" cy="3409749"/>
          </a:xfrm>
          <a:prstGeom prst="rect">
            <a:avLst/>
          </a:prstGeom>
          <a:noFill/>
          <a:ln>
            <a:noFill/>
          </a:ln>
        </p:spPr>
      </p:pic>
      <p:sp>
        <p:nvSpPr>
          <p:cNvPr id="496" name="Google Shape;496;p60"/>
          <p:cNvSpPr txBox="1"/>
          <p:nvPr/>
        </p:nvSpPr>
        <p:spPr>
          <a:xfrm>
            <a:off x="1138400" y="1789700"/>
            <a:ext cx="30000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apiVersion: v1</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kind: Service</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metadata: </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name: my-lb-service</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spec:</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selector:   </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app: my-app</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type: LoadBalancer</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ports: </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 name: http</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port: 80</a:t>
            </a:r>
            <a:endParaRPr sz="1200">
              <a:solidFill>
                <a:srgbClr val="292929"/>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 sz="1200">
                <a:solidFill>
                  <a:srgbClr val="292929"/>
                </a:solidFill>
                <a:highlight>
                  <a:srgbClr val="F2F2F2"/>
                </a:highlight>
                <a:latin typeface="Courier New"/>
                <a:ea typeface="Courier New"/>
                <a:cs typeface="Courier New"/>
                <a:sym typeface="Courier New"/>
              </a:rPr>
              <a:t>   targetPort: 80</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1"/>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Workload Utilities</a:t>
            </a:r>
            <a:endParaRPr sz="2800">
              <a:solidFill>
                <a:srgbClr val="EE0033"/>
              </a:solidFill>
              <a:latin typeface="Arial"/>
              <a:ea typeface="Arial"/>
              <a:cs typeface="Arial"/>
              <a:sym typeface="Arial"/>
            </a:endParaRPr>
          </a:p>
        </p:txBody>
      </p:sp>
      <p:pic>
        <p:nvPicPr>
          <p:cNvPr id="502" name="Google Shape;502;p61"/>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503" name="Google Shape;503;p61"/>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04" name="Google Shape;504;p61"/>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505" name="Google Shape;505;p61"/>
          <p:cNvSpPr txBox="1"/>
          <p:nvPr/>
        </p:nvSpPr>
        <p:spPr>
          <a:xfrm>
            <a:off x="654050" y="1239000"/>
            <a:ext cx="3568200" cy="585000"/>
          </a:xfrm>
          <a:prstGeom prst="rect">
            <a:avLst/>
          </a:prstGeom>
          <a:noFill/>
          <a:ln>
            <a:noFill/>
          </a:ln>
        </p:spPr>
        <p:txBody>
          <a:bodyPr spcFirstLastPara="1" wrap="square" lIns="91425" tIns="45700" rIns="91425" bIns="45700" anchor="t" anchorCtr="0">
            <a:spAutoFit/>
          </a:bodyPr>
          <a:lstStyle/>
          <a:p>
            <a:pPr marL="457200" lvl="0" indent="-330200" algn="l" rtl="0">
              <a:spcBef>
                <a:spcPts val="0"/>
              </a:spcBef>
              <a:spcAft>
                <a:spcPts val="0"/>
              </a:spcAft>
              <a:buSzPts val="1600"/>
              <a:buFont typeface="Sarabun"/>
              <a:buChar char="●"/>
            </a:pPr>
            <a:r>
              <a:rPr lang="en" sz="1600">
                <a:latin typeface="Sarabun"/>
                <a:ea typeface="Sarabun"/>
                <a:cs typeface="Sarabun"/>
                <a:sym typeface="Sarabun"/>
              </a:rPr>
              <a:t>ConfigMaps</a:t>
            </a:r>
            <a:endParaRPr sz="1600">
              <a:latin typeface="Sarabun"/>
              <a:ea typeface="Sarabun"/>
              <a:cs typeface="Sarabun"/>
              <a:sym typeface="Sarabun"/>
            </a:endParaRPr>
          </a:p>
          <a:p>
            <a:pPr marL="457200" lvl="0" indent="-330200" algn="l" rtl="0">
              <a:spcBef>
                <a:spcPts val="0"/>
              </a:spcBef>
              <a:spcAft>
                <a:spcPts val="0"/>
              </a:spcAft>
              <a:buSzPts val="1600"/>
              <a:buFont typeface="Sarabun"/>
              <a:buChar char="●"/>
            </a:pPr>
            <a:r>
              <a:rPr lang="en" sz="1600">
                <a:latin typeface="Sarabun"/>
                <a:ea typeface="Sarabun"/>
                <a:cs typeface="Sarabun"/>
                <a:sym typeface="Sarabun"/>
              </a:rPr>
              <a:t>Namespace</a:t>
            </a:r>
            <a:endParaRPr sz="1600">
              <a:latin typeface="Sarabun"/>
              <a:ea typeface="Sarabun"/>
              <a:cs typeface="Sarabun"/>
              <a:sym typeface="Sarabu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2"/>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ConfigMap</a:t>
            </a:r>
            <a:endParaRPr sz="2800">
              <a:solidFill>
                <a:srgbClr val="EE0033"/>
              </a:solidFill>
              <a:latin typeface="Arial"/>
              <a:ea typeface="Arial"/>
              <a:cs typeface="Arial"/>
              <a:sym typeface="Arial"/>
            </a:endParaRPr>
          </a:p>
        </p:txBody>
      </p:sp>
      <p:pic>
        <p:nvPicPr>
          <p:cNvPr id="511" name="Google Shape;511;p62"/>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512" name="Google Shape;512;p62"/>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13" name="Google Shape;513;p62"/>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514" name="Google Shape;514;p62"/>
          <p:cNvSpPr txBox="1"/>
          <p:nvPr/>
        </p:nvSpPr>
        <p:spPr>
          <a:xfrm>
            <a:off x="654050" y="1239000"/>
            <a:ext cx="3918000" cy="1077300"/>
          </a:xfrm>
          <a:prstGeom prst="rect">
            <a:avLst/>
          </a:prstGeom>
          <a:noFill/>
          <a:ln>
            <a:noFill/>
          </a:ln>
        </p:spPr>
        <p:txBody>
          <a:bodyPr spcFirstLastPara="1" wrap="square" lIns="91425" tIns="45700" rIns="91425" bIns="45700" anchor="t" anchorCtr="0">
            <a:spAutoFit/>
          </a:bodyPr>
          <a:lstStyle/>
          <a:p>
            <a:pPr marL="457200" lvl="0" indent="-330200" algn="l" rtl="0">
              <a:spcBef>
                <a:spcPts val="0"/>
              </a:spcBef>
              <a:spcAft>
                <a:spcPts val="0"/>
              </a:spcAft>
              <a:buSzPts val="1600"/>
              <a:buFont typeface="Sarabun"/>
              <a:buChar char="●"/>
            </a:pPr>
            <a:r>
              <a:rPr lang="en" sz="1600">
                <a:latin typeface="Sarabun"/>
                <a:ea typeface="Sarabun"/>
                <a:cs typeface="Sarabun"/>
                <a:sym typeface="Sarabun"/>
              </a:rPr>
              <a:t>Store Application Configuration</a:t>
            </a:r>
            <a:endParaRPr sz="1600">
              <a:latin typeface="Sarabun"/>
              <a:ea typeface="Sarabun"/>
              <a:cs typeface="Sarabun"/>
              <a:sym typeface="Sarabun"/>
            </a:endParaRPr>
          </a:p>
          <a:p>
            <a:pPr marL="457200" lvl="0" indent="-330200" algn="l" rtl="0">
              <a:spcBef>
                <a:spcPts val="0"/>
              </a:spcBef>
              <a:spcAft>
                <a:spcPts val="0"/>
              </a:spcAft>
              <a:buSzPts val="1600"/>
              <a:buFont typeface="Sarabun"/>
              <a:buChar char="●"/>
            </a:pPr>
            <a:r>
              <a:rPr lang="en" sz="1600">
                <a:latin typeface="Sarabun"/>
                <a:ea typeface="Sarabun"/>
                <a:cs typeface="Sarabun"/>
                <a:sym typeface="Sarabun"/>
              </a:rPr>
              <a:t>Separate from application code</a:t>
            </a:r>
            <a:endParaRPr sz="1600">
              <a:latin typeface="Sarabun"/>
              <a:ea typeface="Sarabun"/>
              <a:cs typeface="Sarabun"/>
              <a:sym typeface="Sarabun"/>
            </a:endParaRPr>
          </a:p>
          <a:p>
            <a:pPr marL="457200" lvl="0" indent="-330200" algn="l" rtl="0">
              <a:spcBef>
                <a:spcPts val="0"/>
              </a:spcBef>
              <a:spcAft>
                <a:spcPts val="0"/>
              </a:spcAft>
              <a:buSzPts val="1600"/>
              <a:buFont typeface="Sarabun"/>
              <a:buChar char="●"/>
            </a:pPr>
            <a:r>
              <a:rPr lang="en" sz="1600">
                <a:latin typeface="Sarabun"/>
                <a:ea typeface="Sarabun"/>
                <a:cs typeface="Sarabun"/>
                <a:sym typeface="Sarabun"/>
              </a:rPr>
              <a:t>Mount to application pods as a volume at runtime</a:t>
            </a:r>
            <a:endParaRPr sz="1600">
              <a:latin typeface="Sarabun"/>
              <a:ea typeface="Sarabun"/>
              <a:cs typeface="Sarabun"/>
              <a:sym typeface="Sarabun"/>
            </a:endParaRPr>
          </a:p>
        </p:txBody>
      </p:sp>
      <p:sp>
        <p:nvSpPr>
          <p:cNvPr id="515" name="Google Shape;515;p62"/>
          <p:cNvSpPr txBox="1"/>
          <p:nvPr/>
        </p:nvSpPr>
        <p:spPr>
          <a:xfrm>
            <a:off x="211525" y="2374675"/>
            <a:ext cx="2527200" cy="217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a:solidFill>
                  <a:srgbClr val="008000"/>
                </a:solidFill>
                <a:highlight>
                  <a:srgbClr val="F8F8F8"/>
                </a:highlight>
              </a:rPr>
              <a:t>apiVersion</a:t>
            </a:r>
            <a:r>
              <a:rPr lang="en" sz="700">
                <a:solidFill>
                  <a:schemeClr val="dk1"/>
                </a:solidFill>
                <a:highlight>
                  <a:srgbClr val="F8F8F8"/>
                </a:highlight>
              </a:rPr>
              <a:t>:</a:t>
            </a:r>
            <a:r>
              <a:rPr lang="en" sz="700">
                <a:solidFill>
                  <a:srgbClr val="BBBBBB"/>
                </a:solidFill>
                <a:highlight>
                  <a:srgbClr val="F8F8F8"/>
                </a:highlight>
              </a:rPr>
              <a:t> </a:t>
            </a:r>
            <a:r>
              <a:rPr lang="en" sz="700">
                <a:solidFill>
                  <a:schemeClr val="dk1"/>
                </a:solidFill>
                <a:highlight>
                  <a:srgbClr val="F8F8F8"/>
                </a:highlight>
              </a:rPr>
              <a:t>v1</a:t>
            </a:r>
            <a:endParaRPr sz="700">
              <a:solidFill>
                <a:srgbClr val="BBBBBB"/>
              </a:solidFill>
              <a:highlight>
                <a:srgbClr val="F8F8F8"/>
              </a:highlight>
            </a:endParaRPr>
          </a:p>
          <a:p>
            <a:pPr marL="0" lvl="0" indent="0" algn="l" rtl="0">
              <a:spcBef>
                <a:spcPts val="0"/>
              </a:spcBef>
              <a:spcAft>
                <a:spcPts val="0"/>
              </a:spcAft>
              <a:buNone/>
            </a:pPr>
            <a:r>
              <a:rPr lang="en" sz="700" b="1">
                <a:solidFill>
                  <a:srgbClr val="008000"/>
                </a:solidFill>
                <a:highlight>
                  <a:srgbClr val="F8F8F8"/>
                </a:highlight>
              </a:rPr>
              <a:t>kind</a:t>
            </a:r>
            <a:r>
              <a:rPr lang="en" sz="700">
                <a:solidFill>
                  <a:schemeClr val="dk1"/>
                </a:solidFill>
                <a:highlight>
                  <a:srgbClr val="F8F8F8"/>
                </a:highlight>
              </a:rPr>
              <a:t>:</a:t>
            </a:r>
            <a:r>
              <a:rPr lang="en" sz="700">
                <a:solidFill>
                  <a:srgbClr val="BBBBBB"/>
                </a:solidFill>
                <a:highlight>
                  <a:srgbClr val="F8F8F8"/>
                </a:highlight>
              </a:rPr>
              <a:t> </a:t>
            </a:r>
            <a:r>
              <a:rPr lang="en" sz="700">
                <a:solidFill>
                  <a:schemeClr val="dk1"/>
                </a:solidFill>
                <a:highlight>
                  <a:srgbClr val="F8F8F8"/>
                </a:highlight>
              </a:rPr>
              <a:t>ConfigMap</a:t>
            </a:r>
            <a:endParaRPr sz="700">
              <a:solidFill>
                <a:srgbClr val="BBBBBB"/>
              </a:solidFill>
              <a:highlight>
                <a:srgbClr val="F8F8F8"/>
              </a:highlight>
            </a:endParaRPr>
          </a:p>
          <a:p>
            <a:pPr marL="0" lvl="0" indent="0" algn="l" rtl="0">
              <a:spcBef>
                <a:spcPts val="0"/>
              </a:spcBef>
              <a:spcAft>
                <a:spcPts val="0"/>
              </a:spcAft>
              <a:buNone/>
            </a:pPr>
            <a:r>
              <a:rPr lang="en" sz="700" b="1">
                <a:solidFill>
                  <a:srgbClr val="008000"/>
                </a:solidFill>
                <a:highlight>
                  <a:srgbClr val="F8F8F8"/>
                </a:highlight>
              </a:rPr>
              <a:t>metadata</a:t>
            </a:r>
            <a:r>
              <a:rPr lang="en" sz="700">
                <a:solidFill>
                  <a:schemeClr val="dk1"/>
                </a:solidFill>
                <a:highlight>
                  <a:srgbClr val="F8F8F8"/>
                </a:highlight>
              </a:rPr>
              <a:t>:</a:t>
            </a:r>
            <a:endParaRPr sz="700">
              <a:solidFill>
                <a:srgbClr val="BBBBBB"/>
              </a:solidFill>
              <a:highlight>
                <a:srgbClr val="F8F8F8"/>
              </a:highlight>
            </a:endParaRPr>
          </a:p>
          <a:p>
            <a:pPr marL="0" lvl="0" indent="0" algn="l" rtl="0">
              <a:spcBef>
                <a:spcPts val="0"/>
              </a:spcBef>
              <a:spcAft>
                <a:spcPts val="0"/>
              </a:spcAft>
              <a:buNone/>
            </a:pPr>
            <a:r>
              <a:rPr lang="en" sz="700">
                <a:solidFill>
                  <a:srgbClr val="BBBBBB"/>
                </a:solidFill>
                <a:highlight>
                  <a:srgbClr val="F8F8F8"/>
                </a:highlight>
              </a:rPr>
              <a:t>  </a:t>
            </a:r>
            <a:r>
              <a:rPr lang="en" sz="700" b="1">
                <a:solidFill>
                  <a:srgbClr val="008000"/>
                </a:solidFill>
                <a:highlight>
                  <a:srgbClr val="F8F8F8"/>
                </a:highlight>
              </a:rPr>
              <a:t>name</a:t>
            </a:r>
            <a:r>
              <a:rPr lang="en" sz="700">
                <a:solidFill>
                  <a:schemeClr val="dk1"/>
                </a:solidFill>
                <a:highlight>
                  <a:srgbClr val="F8F8F8"/>
                </a:highlight>
              </a:rPr>
              <a:t>:</a:t>
            </a:r>
            <a:r>
              <a:rPr lang="en" sz="700">
                <a:solidFill>
                  <a:srgbClr val="BBBBBB"/>
                </a:solidFill>
                <a:highlight>
                  <a:srgbClr val="F8F8F8"/>
                </a:highlight>
              </a:rPr>
              <a:t> </a:t>
            </a:r>
            <a:r>
              <a:rPr lang="en" sz="700">
                <a:solidFill>
                  <a:schemeClr val="dk1"/>
                </a:solidFill>
                <a:highlight>
                  <a:srgbClr val="F8F8F8"/>
                </a:highlight>
              </a:rPr>
              <a:t>game-demo</a:t>
            </a:r>
            <a:endParaRPr sz="700">
              <a:solidFill>
                <a:srgbClr val="BBBBBB"/>
              </a:solidFill>
              <a:highlight>
                <a:srgbClr val="F8F8F8"/>
              </a:highlight>
            </a:endParaRPr>
          </a:p>
          <a:p>
            <a:pPr marL="0" lvl="0" indent="0" algn="l" rtl="0">
              <a:spcBef>
                <a:spcPts val="0"/>
              </a:spcBef>
              <a:spcAft>
                <a:spcPts val="0"/>
              </a:spcAft>
              <a:buNone/>
            </a:pPr>
            <a:r>
              <a:rPr lang="en" sz="700" b="1">
                <a:solidFill>
                  <a:srgbClr val="008000"/>
                </a:solidFill>
                <a:highlight>
                  <a:srgbClr val="F8F8F8"/>
                </a:highlight>
              </a:rPr>
              <a:t>data</a:t>
            </a:r>
            <a:r>
              <a:rPr lang="en" sz="700">
                <a:solidFill>
                  <a:schemeClr val="dk1"/>
                </a:solidFill>
                <a:highlight>
                  <a:srgbClr val="F8F8F8"/>
                </a:highlight>
              </a:rPr>
              <a:t>:</a:t>
            </a:r>
            <a:endParaRPr sz="700">
              <a:solidFill>
                <a:srgbClr val="BBBBBB"/>
              </a:solidFill>
              <a:highlight>
                <a:srgbClr val="F8F8F8"/>
              </a:highlight>
            </a:endParaRPr>
          </a:p>
          <a:p>
            <a:pPr marL="0" lvl="0" indent="0" algn="l" rtl="0">
              <a:spcBef>
                <a:spcPts val="0"/>
              </a:spcBef>
              <a:spcAft>
                <a:spcPts val="0"/>
              </a:spcAft>
              <a:buNone/>
            </a:pPr>
            <a:r>
              <a:rPr lang="en" sz="700">
                <a:solidFill>
                  <a:srgbClr val="BBBBBB"/>
                </a:solidFill>
                <a:highlight>
                  <a:srgbClr val="F8F8F8"/>
                </a:highlight>
              </a:rPr>
              <a:t>  </a:t>
            </a:r>
            <a:r>
              <a:rPr lang="en" sz="700" i="1">
                <a:solidFill>
                  <a:srgbClr val="008800"/>
                </a:solidFill>
                <a:highlight>
                  <a:srgbClr val="F8F8F8"/>
                </a:highlight>
              </a:rPr>
              <a:t># property-like keys; each key maps to a simple value</a:t>
            </a:r>
            <a:endParaRPr sz="700">
              <a:solidFill>
                <a:srgbClr val="BBBBBB"/>
              </a:solidFill>
              <a:highlight>
                <a:srgbClr val="F8F8F8"/>
              </a:highlight>
            </a:endParaRPr>
          </a:p>
          <a:p>
            <a:pPr marL="0" lvl="0" indent="0" algn="l" rtl="0">
              <a:spcBef>
                <a:spcPts val="0"/>
              </a:spcBef>
              <a:spcAft>
                <a:spcPts val="0"/>
              </a:spcAft>
              <a:buNone/>
            </a:pPr>
            <a:r>
              <a:rPr lang="en" sz="700">
                <a:solidFill>
                  <a:srgbClr val="BBBBBB"/>
                </a:solidFill>
                <a:highlight>
                  <a:srgbClr val="F8F8F8"/>
                </a:highlight>
              </a:rPr>
              <a:t>  </a:t>
            </a:r>
            <a:r>
              <a:rPr lang="en" sz="700" b="1">
                <a:solidFill>
                  <a:srgbClr val="008000"/>
                </a:solidFill>
                <a:highlight>
                  <a:srgbClr val="F8F8F8"/>
                </a:highlight>
              </a:rPr>
              <a:t>player_initial_lives</a:t>
            </a:r>
            <a:r>
              <a:rPr lang="en" sz="700">
                <a:solidFill>
                  <a:schemeClr val="dk1"/>
                </a:solidFill>
                <a:highlight>
                  <a:srgbClr val="F8F8F8"/>
                </a:highlight>
              </a:rPr>
              <a:t>:</a:t>
            </a:r>
            <a:r>
              <a:rPr lang="en" sz="700">
                <a:solidFill>
                  <a:srgbClr val="BBBBBB"/>
                </a:solidFill>
                <a:highlight>
                  <a:srgbClr val="F8F8F8"/>
                </a:highlight>
              </a:rPr>
              <a:t> </a:t>
            </a:r>
            <a:r>
              <a:rPr lang="en" sz="700">
                <a:solidFill>
                  <a:srgbClr val="BB4444"/>
                </a:solidFill>
                <a:highlight>
                  <a:srgbClr val="F8F8F8"/>
                </a:highlight>
              </a:rPr>
              <a:t>"3"</a:t>
            </a:r>
            <a:endParaRPr sz="700">
              <a:solidFill>
                <a:srgbClr val="BBBBBB"/>
              </a:solidFill>
              <a:highlight>
                <a:srgbClr val="F8F8F8"/>
              </a:highlight>
            </a:endParaRPr>
          </a:p>
          <a:p>
            <a:pPr marL="0" lvl="0" indent="0" algn="l" rtl="0">
              <a:spcBef>
                <a:spcPts val="0"/>
              </a:spcBef>
              <a:spcAft>
                <a:spcPts val="0"/>
              </a:spcAft>
              <a:buNone/>
            </a:pPr>
            <a:r>
              <a:rPr lang="en" sz="700">
                <a:solidFill>
                  <a:srgbClr val="BBBBBB"/>
                </a:solidFill>
                <a:highlight>
                  <a:srgbClr val="F8F8F8"/>
                </a:highlight>
              </a:rPr>
              <a:t>  </a:t>
            </a:r>
            <a:r>
              <a:rPr lang="en" sz="700" b="1">
                <a:solidFill>
                  <a:srgbClr val="008000"/>
                </a:solidFill>
                <a:highlight>
                  <a:srgbClr val="F8F8F8"/>
                </a:highlight>
              </a:rPr>
              <a:t>ui_properties_file_name</a:t>
            </a:r>
            <a:r>
              <a:rPr lang="en" sz="700">
                <a:solidFill>
                  <a:schemeClr val="dk1"/>
                </a:solidFill>
                <a:highlight>
                  <a:srgbClr val="F8F8F8"/>
                </a:highlight>
              </a:rPr>
              <a:t>:</a:t>
            </a:r>
            <a:r>
              <a:rPr lang="en" sz="700">
                <a:solidFill>
                  <a:srgbClr val="BBBBBB"/>
                </a:solidFill>
                <a:highlight>
                  <a:srgbClr val="F8F8F8"/>
                </a:highlight>
              </a:rPr>
              <a:t> </a:t>
            </a:r>
            <a:r>
              <a:rPr lang="en" sz="700">
                <a:solidFill>
                  <a:srgbClr val="BB4444"/>
                </a:solidFill>
                <a:highlight>
                  <a:srgbClr val="F8F8F8"/>
                </a:highlight>
              </a:rPr>
              <a:t>"user-interface.properties"</a:t>
            </a:r>
            <a:endParaRPr sz="700">
              <a:solidFill>
                <a:srgbClr val="BBBBBB"/>
              </a:solidFill>
              <a:highlight>
                <a:srgbClr val="F8F8F8"/>
              </a:highlight>
            </a:endParaRPr>
          </a:p>
          <a:p>
            <a:pPr marL="0" lvl="0" indent="0" algn="l" rtl="0">
              <a:spcBef>
                <a:spcPts val="0"/>
              </a:spcBef>
              <a:spcAft>
                <a:spcPts val="0"/>
              </a:spcAft>
              <a:buNone/>
            </a:pPr>
            <a:endParaRPr sz="700">
              <a:solidFill>
                <a:srgbClr val="BBBBBB"/>
              </a:solidFill>
              <a:highlight>
                <a:srgbClr val="F8F8F8"/>
              </a:highlight>
            </a:endParaRPr>
          </a:p>
          <a:p>
            <a:pPr marL="0" lvl="0" indent="0" algn="l" rtl="0">
              <a:spcBef>
                <a:spcPts val="0"/>
              </a:spcBef>
              <a:spcAft>
                <a:spcPts val="0"/>
              </a:spcAft>
              <a:buNone/>
            </a:pPr>
            <a:r>
              <a:rPr lang="en" sz="700">
                <a:solidFill>
                  <a:srgbClr val="BBBBBB"/>
                </a:solidFill>
                <a:highlight>
                  <a:srgbClr val="F8F8F8"/>
                </a:highlight>
              </a:rPr>
              <a:t>  </a:t>
            </a:r>
            <a:r>
              <a:rPr lang="en" sz="700" i="1">
                <a:solidFill>
                  <a:srgbClr val="008800"/>
                </a:solidFill>
                <a:highlight>
                  <a:srgbClr val="F8F8F8"/>
                </a:highlight>
              </a:rPr>
              <a:t># file-like keys</a:t>
            </a:r>
            <a:endParaRPr sz="700">
              <a:solidFill>
                <a:srgbClr val="BBBBBB"/>
              </a:solidFill>
              <a:highlight>
                <a:srgbClr val="F8F8F8"/>
              </a:highlight>
            </a:endParaRPr>
          </a:p>
          <a:p>
            <a:pPr marL="0" lvl="0" indent="0" algn="l" rtl="0">
              <a:spcBef>
                <a:spcPts val="0"/>
              </a:spcBef>
              <a:spcAft>
                <a:spcPts val="0"/>
              </a:spcAft>
              <a:buNone/>
            </a:pPr>
            <a:r>
              <a:rPr lang="en" sz="700">
                <a:solidFill>
                  <a:srgbClr val="BBBBBB"/>
                </a:solidFill>
                <a:highlight>
                  <a:srgbClr val="F8F8F8"/>
                </a:highlight>
              </a:rPr>
              <a:t>  </a:t>
            </a:r>
            <a:r>
              <a:rPr lang="en" sz="700" b="1">
                <a:solidFill>
                  <a:srgbClr val="008000"/>
                </a:solidFill>
                <a:highlight>
                  <a:srgbClr val="F8F8F8"/>
                </a:highlight>
              </a:rPr>
              <a:t>game.properties</a:t>
            </a:r>
            <a:r>
              <a:rPr lang="en" sz="700">
                <a:solidFill>
                  <a:schemeClr val="dk1"/>
                </a:solidFill>
                <a:highlight>
                  <a:srgbClr val="F8F8F8"/>
                </a:highlight>
              </a:rPr>
              <a:t>:</a:t>
            </a:r>
            <a:r>
              <a:rPr lang="en" sz="700">
                <a:solidFill>
                  <a:srgbClr val="BBBBBB"/>
                </a:solidFill>
                <a:highlight>
                  <a:srgbClr val="F8F8F8"/>
                </a:highlight>
              </a:rPr>
              <a:t> </a:t>
            </a:r>
            <a:r>
              <a:rPr lang="en" sz="700">
                <a:solidFill>
                  <a:schemeClr val="dk1"/>
                </a:solidFill>
                <a:highlight>
                  <a:srgbClr val="F8F8F8"/>
                </a:highlight>
              </a:rPr>
              <a:t>|</a:t>
            </a:r>
            <a:endParaRPr sz="700" i="1">
              <a:solidFill>
                <a:srgbClr val="BB4444"/>
              </a:solidFill>
              <a:highlight>
                <a:srgbClr val="F8F8F8"/>
              </a:highlight>
            </a:endParaRPr>
          </a:p>
          <a:p>
            <a:pPr marL="0" lvl="0" indent="0" algn="l" rtl="0">
              <a:spcBef>
                <a:spcPts val="0"/>
              </a:spcBef>
              <a:spcAft>
                <a:spcPts val="0"/>
              </a:spcAft>
              <a:buNone/>
            </a:pPr>
            <a:r>
              <a:rPr lang="en" sz="700" i="1">
                <a:solidFill>
                  <a:srgbClr val="BB4444"/>
                </a:solidFill>
                <a:highlight>
                  <a:srgbClr val="F8F8F8"/>
                </a:highlight>
              </a:rPr>
              <a:t>    enemy.types=aliens,monsters</a:t>
            </a:r>
            <a:endParaRPr sz="700" i="1">
              <a:solidFill>
                <a:srgbClr val="BB4444"/>
              </a:solidFill>
              <a:highlight>
                <a:srgbClr val="F8F8F8"/>
              </a:highlight>
            </a:endParaRPr>
          </a:p>
          <a:p>
            <a:pPr marL="0" lvl="0" indent="0" algn="l" rtl="0">
              <a:spcBef>
                <a:spcPts val="0"/>
              </a:spcBef>
              <a:spcAft>
                <a:spcPts val="0"/>
              </a:spcAft>
              <a:buNone/>
            </a:pPr>
            <a:r>
              <a:rPr lang="en" sz="700" i="1">
                <a:solidFill>
                  <a:srgbClr val="BB4444"/>
                </a:solidFill>
                <a:highlight>
                  <a:srgbClr val="F8F8F8"/>
                </a:highlight>
              </a:rPr>
              <a:t>    player.maximum-lives=5</a:t>
            </a:r>
            <a:r>
              <a:rPr lang="en" sz="700">
                <a:solidFill>
                  <a:srgbClr val="BBBBBB"/>
                </a:solidFill>
                <a:highlight>
                  <a:srgbClr val="F8F8F8"/>
                </a:highlight>
              </a:rPr>
              <a:t>    </a:t>
            </a:r>
            <a:endParaRPr sz="700">
              <a:solidFill>
                <a:srgbClr val="BBBBBB"/>
              </a:solidFill>
              <a:highlight>
                <a:srgbClr val="F8F8F8"/>
              </a:highlight>
            </a:endParaRPr>
          </a:p>
          <a:p>
            <a:pPr marL="0" lvl="0" indent="0" algn="l" rtl="0">
              <a:spcBef>
                <a:spcPts val="0"/>
              </a:spcBef>
              <a:spcAft>
                <a:spcPts val="0"/>
              </a:spcAft>
              <a:buNone/>
            </a:pPr>
            <a:r>
              <a:rPr lang="en" sz="700">
                <a:solidFill>
                  <a:srgbClr val="BBBBBB"/>
                </a:solidFill>
                <a:highlight>
                  <a:srgbClr val="F8F8F8"/>
                </a:highlight>
              </a:rPr>
              <a:t>  </a:t>
            </a:r>
            <a:r>
              <a:rPr lang="en" sz="700" b="1">
                <a:solidFill>
                  <a:srgbClr val="008000"/>
                </a:solidFill>
                <a:highlight>
                  <a:srgbClr val="F8F8F8"/>
                </a:highlight>
              </a:rPr>
              <a:t>user-interface.properties</a:t>
            </a:r>
            <a:r>
              <a:rPr lang="en" sz="700">
                <a:solidFill>
                  <a:schemeClr val="dk1"/>
                </a:solidFill>
                <a:highlight>
                  <a:srgbClr val="F8F8F8"/>
                </a:highlight>
              </a:rPr>
              <a:t>:</a:t>
            </a:r>
            <a:r>
              <a:rPr lang="en" sz="700">
                <a:solidFill>
                  <a:srgbClr val="BBBBBB"/>
                </a:solidFill>
                <a:highlight>
                  <a:srgbClr val="F8F8F8"/>
                </a:highlight>
              </a:rPr>
              <a:t> </a:t>
            </a:r>
            <a:r>
              <a:rPr lang="en" sz="700">
                <a:solidFill>
                  <a:schemeClr val="dk1"/>
                </a:solidFill>
                <a:highlight>
                  <a:srgbClr val="F8F8F8"/>
                </a:highlight>
              </a:rPr>
              <a:t>|</a:t>
            </a:r>
            <a:endParaRPr sz="700" i="1">
              <a:solidFill>
                <a:srgbClr val="BB4444"/>
              </a:solidFill>
              <a:highlight>
                <a:srgbClr val="F8F8F8"/>
              </a:highlight>
            </a:endParaRPr>
          </a:p>
          <a:p>
            <a:pPr marL="0" lvl="0" indent="0" algn="l" rtl="0">
              <a:spcBef>
                <a:spcPts val="0"/>
              </a:spcBef>
              <a:spcAft>
                <a:spcPts val="0"/>
              </a:spcAft>
              <a:buNone/>
            </a:pPr>
            <a:r>
              <a:rPr lang="en" sz="700" i="1">
                <a:solidFill>
                  <a:srgbClr val="BB4444"/>
                </a:solidFill>
                <a:highlight>
                  <a:srgbClr val="F8F8F8"/>
                </a:highlight>
              </a:rPr>
              <a:t>    color.good=purple</a:t>
            </a:r>
            <a:endParaRPr sz="700" i="1">
              <a:solidFill>
                <a:srgbClr val="BB4444"/>
              </a:solidFill>
              <a:highlight>
                <a:srgbClr val="F8F8F8"/>
              </a:highlight>
            </a:endParaRPr>
          </a:p>
          <a:p>
            <a:pPr marL="0" lvl="0" indent="0" algn="l" rtl="0">
              <a:spcBef>
                <a:spcPts val="0"/>
              </a:spcBef>
              <a:spcAft>
                <a:spcPts val="0"/>
              </a:spcAft>
              <a:buNone/>
            </a:pPr>
            <a:r>
              <a:rPr lang="en" sz="700" i="1">
                <a:solidFill>
                  <a:srgbClr val="BB4444"/>
                </a:solidFill>
                <a:highlight>
                  <a:srgbClr val="F8F8F8"/>
                </a:highlight>
              </a:rPr>
              <a:t>    color.bad=yellow</a:t>
            </a:r>
            <a:endParaRPr sz="700" i="1">
              <a:solidFill>
                <a:srgbClr val="BB4444"/>
              </a:solidFill>
              <a:highlight>
                <a:srgbClr val="F8F8F8"/>
              </a:highlight>
            </a:endParaRPr>
          </a:p>
          <a:p>
            <a:pPr marL="0" lvl="0" indent="0" algn="l" rtl="0">
              <a:spcBef>
                <a:spcPts val="0"/>
              </a:spcBef>
              <a:spcAft>
                <a:spcPts val="0"/>
              </a:spcAft>
              <a:buClr>
                <a:schemeClr val="dk1"/>
              </a:buClr>
              <a:buSzPts val="1100"/>
              <a:buFont typeface="Arial"/>
              <a:buNone/>
            </a:pPr>
            <a:r>
              <a:rPr lang="en" sz="700" i="1">
                <a:solidFill>
                  <a:srgbClr val="BB4444"/>
                </a:solidFill>
                <a:highlight>
                  <a:srgbClr val="F8F8F8"/>
                </a:highlight>
              </a:rPr>
              <a:t>    allow.textmode=true</a:t>
            </a:r>
            <a:r>
              <a:rPr lang="en" sz="700">
                <a:solidFill>
                  <a:srgbClr val="BBBBBB"/>
                </a:solidFill>
                <a:highlight>
                  <a:srgbClr val="F8F8F8"/>
                </a:highlight>
              </a:rPr>
              <a:t> </a:t>
            </a:r>
            <a:endParaRPr sz="700">
              <a:solidFill>
                <a:srgbClr val="BBBBBB"/>
              </a:solidFill>
              <a:highlight>
                <a:srgbClr val="F8F8F8"/>
              </a:highlight>
            </a:endParaRPr>
          </a:p>
          <a:p>
            <a:pPr marL="0" lvl="0" indent="0" algn="l" rtl="0">
              <a:spcBef>
                <a:spcPts val="0"/>
              </a:spcBef>
              <a:spcAft>
                <a:spcPts val="0"/>
              </a:spcAft>
              <a:buNone/>
            </a:pPr>
            <a:endParaRPr sz="1000">
              <a:latin typeface="Sarabun"/>
              <a:ea typeface="Sarabun"/>
              <a:cs typeface="Sarabun"/>
              <a:sym typeface="Sarabun"/>
            </a:endParaRPr>
          </a:p>
        </p:txBody>
      </p:sp>
      <p:sp>
        <p:nvSpPr>
          <p:cNvPr id="516" name="Google Shape;516;p62"/>
          <p:cNvSpPr txBox="1"/>
          <p:nvPr/>
        </p:nvSpPr>
        <p:spPr>
          <a:xfrm>
            <a:off x="2738725" y="2316300"/>
            <a:ext cx="27054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BBBBBB"/>
                </a:solidFill>
                <a:highlight>
                  <a:srgbClr val="F8F8F8"/>
                </a:highlight>
              </a:rPr>
              <a:t>     </a:t>
            </a:r>
            <a:r>
              <a:rPr lang="en" sz="700" b="1">
                <a:solidFill>
                  <a:srgbClr val="008000"/>
                </a:solidFill>
                <a:highlight>
                  <a:srgbClr val="F8F8F8"/>
                </a:highlight>
              </a:rPr>
              <a:t>volumeMounts</a:t>
            </a:r>
            <a:r>
              <a:rPr lang="en" sz="700">
                <a:solidFill>
                  <a:schemeClr val="dk1"/>
                </a:solidFill>
                <a:highlight>
                  <a:srgbClr val="F8F8F8"/>
                </a:highlight>
              </a:rPr>
              <a:t>:</a:t>
            </a:r>
            <a:endParaRPr sz="700">
              <a:solidFill>
                <a:srgbClr val="BBBBBB"/>
              </a:solidFill>
              <a:highlight>
                <a:srgbClr val="F8F8F8"/>
              </a:highlight>
            </a:endParaRPr>
          </a:p>
          <a:p>
            <a:pPr marL="0" lvl="0" indent="0" algn="l" rtl="0">
              <a:spcBef>
                <a:spcPts val="0"/>
              </a:spcBef>
              <a:spcAft>
                <a:spcPts val="0"/>
              </a:spcAft>
              <a:buNone/>
            </a:pPr>
            <a:r>
              <a:rPr lang="en" sz="700">
                <a:solidFill>
                  <a:srgbClr val="BBBBBB"/>
                </a:solidFill>
                <a:highlight>
                  <a:srgbClr val="F8F8F8"/>
                </a:highlight>
              </a:rPr>
              <a:t>      </a:t>
            </a:r>
            <a:r>
              <a:rPr lang="en" sz="700">
                <a:solidFill>
                  <a:schemeClr val="dk1"/>
                </a:solidFill>
                <a:highlight>
                  <a:srgbClr val="F8F8F8"/>
                </a:highlight>
              </a:rPr>
              <a:t>- </a:t>
            </a:r>
            <a:r>
              <a:rPr lang="en" sz="700" b="1">
                <a:solidFill>
                  <a:srgbClr val="008000"/>
                </a:solidFill>
                <a:highlight>
                  <a:srgbClr val="F8F8F8"/>
                </a:highlight>
              </a:rPr>
              <a:t>name</a:t>
            </a:r>
            <a:r>
              <a:rPr lang="en" sz="700">
                <a:solidFill>
                  <a:schemeClr val="dk1"/>
                </a:solidFill>
                <a:highlight>
                  <a:srgbClr val="F8F8F8"/>
                </a:highlight>
              </a:rPr>
              <a:t>:</a:t>
            </a:r>
            <a:r>
              <a:rPr lang="en" sz="700">
                <a:solidFill>
                  <a:srgbClr val="BBBBBB"/>
                </a:solidFill>
                <a:highlight>
                  <a:srgbClr val="F8F8F8"/>
                </a:highlight>
              </a:rPr>
              <a:t> </a:t>
            </a:r>
            <a:r>
              <a:rPr lang="en" sz="700">
                <a:solidFill>
                  <a:schemeClr val="dk1"/>
                </a:solidFill>
                <a:highlight>
                  <a:srgbClr val="F8F8F8"/>
                </a:highlight>
              </a:rPr>
              <a:t>config</a:t>
            </a:r>
            <a:endParaRPr sz="700">
              <a:solidFill>
                <a:srgbClr val="BBBBBB"/>
              </a:solidFill>
              <a:highlight>
                <a:srgbClr val="F8F8F8"/>
              </a:highlight>
            </a:endParaRPr>
          </a:p>
          <a:p>
            <a:pPr marL="0" lvl="0" indent="0" algn="l" rtl="0">
              <a:spcBef>
                <a:spcPts val="0"/>
              </a:spcBef>
              <a:spcAft>
                <a:spcPts val="0"/>
              </a:spcAft>
              <a:buNone/>
            </a:pPr>
            <a:r>
              <a:rPr lang="en" sz="700">
                <a:solidFill>
                  <a:srgbClr val="BBBBBB"/>
                </a:solidFill>
                <a:highlight>
                  <a:srgbClr val="F8F8F8"/>
                </a:highlight>
              </a:rPr>
              <a:t>        </a:t>
            </a:r>
            <a:r>
              <a:rPr lang="en" sz="700" b="1">
                <a:solidFill>
                  <a:srgbClr val="008000"/>
                </a:solidFill>
                <a:highlight>
                  <a:srgbClr val="F8F8F8"/>
                </a:highlight>
              </a:rPr>
              <a:t>mountPath</a:t>
            </a:r>
            <a:r>
              <a:rPr lang="en" sz="700">
                <a:solidFill>
                  <a:schemeClr val="dk1"/>
                </a:solidFill>
                <a:highlight>
                  <a:srgbClr val="F8F8F8"/>
                </a:highlight>
              </a:rPr>
              <a:t>:</a:t>
            </a:r>
            <a:r>
              <a:rPr lang="en" sz="700">
                <a:solidFill>
                  <a:srgbClr val="BBBBBB"/>
                </a:solidFill>
                <a:highlight>
                  <a:srgbClr val="F8F8F8"/>
                </a:highlight>
              </a:rPr>
              <a:t> </a:t>
            </a:r>
            <a:r>
              <a:rPr lang="en" sz="700">
                <a:solidFill>
                  <a:srgbClr val="BB4444"/>
                </a:solidFill>
                <a:highlight>
                  <a:srgbClr val="F8F8F8"/>
                </a:highlight>
              </a:rPr>
              <a:t>"/config"</a:t>
            </a:r>
            <a:endParaRPr sz="700">
              <a:solidFill>
                <a:srgbClr val="BBBBBB"/>
              </a:solidFill>
              <a:highlight>
                <a:srgbClr val="F8F8F8"/>
              </a:highlight>
            </a:endParaRPr>
          </a:p>
          <a:p>
            <a:pPr marL="0" lvl="0" indent="0" algn="l" rtl="0">
              <a:spcBef>
                <a:spcPts val="0"/>
              </a:spcBef>
              <a:spcAft>
                <a:spcPts val="0"/>
              </a:spcAft>
              <a:buNone/>
            </a:pPr>
            <a:r>
              <a:rPr lang="en" sz="700">
                <a:solidFill>
                  <a:srgbClr val="BBBBBB"/>
                </a:solidFill>
                <a:highlight>
                  <a:srgbClr val="F8F8F8"/>
                </a:highlight>
              </a:rPr>
              <a:t>        </a:t>
            </a:r>
            <a:r>
              <a:rPr lang="en" sz="700" b="1">
                <a:solidFill>
                  <a:srgbClr val="008000"/>
                </a:solidFill>
                <a:highlight>
                  <a:srgbClr val="F8F8F8"/>
                </a:highlight>
              </a:rPr>
              <a:t>readOnly</a:t>
            </a:r>
            <a:r>
              <a:rPr lang="en" sz="700">
                <a:solidFill>
                  <a:schemeClr val="dk1"/>
                </a:solidFill>
                <a:highlight>
                  <a:srgbClr val="F8F8F8"/>
                </a:highlight>
              </a:rPr>
              <a:t>:</a:t>
            </a:r>
            <a:r>
              <a:rPr lang="en" sz="700">
                <a:solidFill>
                  <a:srgbClr val="BBBBBB"/>
                </a:solidFill>
                <a:highlight>
                  <a:srgbClr val="F8F8F8"/>
                </a:highlight>
              </a:rPr>
              <a:t> </a:t>
            </a:r>
            <a:r>
              <a:rPr lang="en" sz="700" b="1">
                <a:solidFill>
                  <a:srgbClr val="AA22FF"/>
                </a:solidFill>
                <a:highlight>
                  <a:srgbClr val="F8F8F8"/>
                </a:highlight>
              </a:rPr>
              <a:t>true</a:t>
            </a:r>
            <a:endParaRPr sz="700">
              <a:solidFill>
                <a:srgbClr val="BBBBBB"/>
              </a:solidFill>
              <a:highlight>
                <a:srgbClr val="F8F8F8"/>
              </a:highlight>
            </a:endParaRPr>
          </a:p>
          <a:p>
            <a:pPr marL="0" lvl="0" indent="0" algn="l" rtl="0">
              <a:spcBef>
                <a:spcPts val="0"/>
              </a:spcBef>
              <a:spcAft>
                <a:spcPts val="0"/>
              </a:spcAft>
              <a:buNone/>
            </a:pPr>
            <a:r>
              <a:rPr lang="en" sz="700">
                <a:solidFill>
                  <a:srgbClr val="BBBBBB"/>
                </a:solidFill>
                <a:highlight>
                  <a:srgbClr val="F8F8F8"/>
                </a:highlight>
              </a:rPr>
              <a:t>  </a:t>
            </a:r>
            <a:r>
              <a:rPr lang="en" sz="700" b="1">
                <a:solidFill>
                  <a:srgbClr val="008000"/>
                </a:solidFill>
                <a:highlight>
                  <a:srgbClr val="F8F8F8"/>
                </a:highlight>
              </a:rPr>
              <a:t>volumes</a:t>
            </a:r>
            <a:r>
              <a:rPr lang="en" sz="700">
                <a:solidFill>
                  <a:schemeClr val="dk1"/>
                </a:solidFill>
                <a:highlight>
                  <a:srgbClr val="F8F8F8"/>
                </a:highlight>
              </a:rPr>
              <a:t>:</a:t>
            </a:r>
            <a:endParaRPr sz="700">
              <a:solidFill>
                <a:srgbClr val="BBBBBB"/>
              </a:solidFill>
              <a:highlight>
                <a:srgbClr val="F8F8F8"/>
              </a:highlight>
            </a:endParaRPr>
          </a:p>
          <a:p>
            <a:pPr marL="0" lvl="0" indent="0" algn="l" rtl="0">
              <a:spcBef>
                <a:spcPts val="0"/>
              </a:spcBef>
              <a:spcAft>
                <a:spcPts val="0"/>
              </a:spcAft>
              <a:buNone/>
            </a:pPr>
            <a:r>
              <a:rPr lang="en" sz="700">
                <a:solidFill>
                  <a:srgbClr val="BBBBBB"/>
                </a:solidFill>
                <a:highlight>
                  <a:srgbClr val="F8F8F8"/>
                </a:highlight>
              </a:rPr>
              <a:t>    </a:t>
            </a:r>
            <a:r>
              <a:rPr lang="en" sz="700" i="1">
                <a:solidFill>
                  <a:srgbClr val="008800"/>
                </a:solidFill>
                <a:highlight>
                  <a:srgbClr val="F8F8F8"/>
                </a:highlight>
              </a:rPr>
              <a:t># You set volumes at the Pod level, </a:t>
            </a:r>
            <a:endParaRPr sz="700" i="1">
              <a:solidFill>
                <a:srgbClr val="008800"/>
              </a:solidFill>
              <a:highlight>
                <a:srgbClr val="F8F8F8"/>
              </a:highlight>
            </a:endParaRPr>
          </a:p>
          <a:p>
            <a:pPr marL="0" lvl="0" indent="0" algn="l" rtl="0">
              <a:spcBef>
                <a:spcPts val="0"/>
              </a:spcBef>
              <a:spcAft>
                <a:spcPts val="0"/>
              </a:spcAft>
              <a:buNone/>
            </a:pPr>
            <a:r>
              <a:rPr lang="en" sz="700" i="1">
                <a:solidFill>
                  <a:srgbClr val="008800"/>
                </a:solidFill>
                <a:highlight>
                  <a:srgbClr val="F8F8F8"/>
                </a:highlight>
              </a:rPr>
              <a:t>    # then mount them into containers inside that Pod</a:t>
            </a:r>
            <a:endParaRPr sz="700">
              <a:solidFill>
                <a:srgbClr val="BBBBBB"/>
              </a:solidFill>
              <a:highlight>
                <a:srgbClr val="F8F8F8"/>
              </a:highlight>
            </a:endParaRPr>
          </a:p>
          <a:p>
            <a:pPr marL="0" lvl="0" indent="0" algn="l" rtl="0">
              <a:spcBef>
                <a:spcPts val="0"/>
              </a:spcBef>
              <a:spcAft>
                <a:spcPts val="0"/>
              </a:spcAft>
              <a:buNone/>
            </a:pPr>
            <a:r>
              <a:rPr lang="en" sz="700">
                <a:solidFill>
                  <a:srgbClr val="BBBBBB"/>
                </a:solidFill>
                <a:highlight>
                  <a:srgbClr val="F8F8F8"/>
                </a:highlight>
              </a:rPr>
              <a:t>    </a:t>
            </a:r>
            <a:r>
              <a:rPr lang="en" sz="700">
                <a:solidFill>
                  <a:schemeClr val="dk1"/>
                </a:solidFill>
                <a:highlight>
                  <a:srgbClr val="F8F8F8"/>
                </a:highlight>
              </a:rPr>
              <a:t>- </a:t>
            </a:r>
            <a:r>
              <a:rPr lang="en" sz="700" b="1">
                <a:solidFill>
                  <a:srgbClr val="008000"/>
                </a:solidFill>
                <a:highlight>
                  <a:srgbClr val="F8F8F8"/>
                </a:highlight>
              </a:rPr>
              <a:t>name</a:t>
            </a:r>
            <a:r>
              <a:rPr lang="en" sz="700">
                <a:solidFill>
                  <a:schemeClr val="dk1"/>
                </a:solidFill>
                <a:highlight>
                  <a:srgbClr val="F8F8F8"/>
                </a:highlight>
              </a:rPr>
              <a:t>:</a:t>
            </a:r>
            <a:r>
              <a:rPr lang="en" sz="700">
                <a:solidFill>
                  <a:srgbClr val="BBBBBB"/>
                </a:solidFill>
                <a:highlight>
                  <a:srgbClr val="F8F8F8"/>
                </a:highlight>
              </a:rPr>
              <a:t> </a:t>
            </a:r>
            <a:r>
              <a:rPr lang="en" sz="700">
                <a:solidFill>
                  <a:schemeClr val="dk1"/>
                </a:solidFill>
                <a:highlight>
                  <a:srgbClr val="F8F8F8"/>
                </a:highlight>
              </a:rPr>
              <a:t>config</a:t>
            </a:r>
            <a:endParaRPr sz="700">
              <a:solidFill>
                <a:srgbClr val="BBBBBB"/>
              </a:solidFill>
              <a:highlight>
                <a:srgbClr val="F8F8F8"/>
              </a:highlight>
            </a:endParaRPr>
          </a:p>
          <a:p>
            <a:pPr marL="0" lvl="0" indent="0" algn="l" rtl="0">
              <a:spcBef>
                <a:spcPts val="0"/>
              </a:spcBef>
              <a:spcAft>
                <a:spcPts val="0"/>
              </a:spcAft>
              <a:buNone/>
            </a:pPr>
            <a:r>
              <a:rPr lang="en" sz="700">
                <a:solidFill>
                  <a:srgbClr val="BBBBBB"/>
                </a:solidFill>
                <a:highlight>
                  <a:srgbClr val="F8F8F8"/>
                </a:highlight>
              </a:rPr>
              <a:t>      </a:t>
            </a:r>
            <a:r>
              <a:rPr lang="en" sz="700" b="1">
                <a:solidFill>
                  <a:srgbClr val="008000"/>
                </a:solidFill>
                <a:highlight>
                  <a:srgbClr val="F8F8F8"/>
                </a:highlight>
              </a:rPr>
              <a:t>configMap</a:t>
            </a:r>
            <a:r>
              <a:rPr lang="en" sz="700">
                <a:solidFill>
                  <a:schemeClr val="dk1"/>
                </a:solidFill>
                <a:highlight>
                  <a:srgbClr val="F8F8F8"/>
                </a:highlight>
              </a:rPr>
              <a:t>:</a:t>
            </a:r>
            <a:endParaRPr sz="700">
              <a:solidFill>
                <a:srgbClr val="BBBBBB"/>
              </a:solidFill>
              <a:highlight>
                <a:srgbClr val="F8F8F8"/>
              </a:highlight>
            </a:endParaRPr>
          </a:p>
          <a:p>
            <a:pPr marL="0" lvl="0" indent="0" algn="l" rtl="0">
              <a:spcBef>
                <a:spcPts val="0"/>
              </a:spcBef>
              <a:spcAft>
                <a:spcPts val="0"/>
              </a:spcAft>
              <a:buNone/>
            </a:pPr>
            <a:r>
              <a:rPr lang="en" sz="700">
                <a:solidFill>
                  <a:srgbClr val="BBBBBB"/>
                </a:solidFill>
                <a:highlight>
                  <a:srgbClr val="F8F8F8"/>
                </a:highlight>
              </a:rPr>
              <a:t>        </a:t>
            </a:r>
            <a:r>
              <a:rPr lang="en" sz="700" i="1">
                <a:solidFill>
                  <a:srgbClr val="008800"/>
                </a:solidFill>
                <a:highlight>
                  <a:srgbClr val="F8F8F8"/>
                </a:highlight>
              </a:rPr>
              <a:t># Provide the name of the ConfigMap you want to mount.</a:t>
            </a:r>
            <a:endParaRPr sz="700">
              <a:solidFill>
                <a:srgbClr val="BBBBBB"/>
              </a:solidFill>
              <a:highlight>
                <a:srgbClr val="F8F8F8"/>
              </a:highlight>
            </a:endParaRPr>
          </a:p>
          <a:p>
            <a:pPr marL="0" lvl="0" indent="0" algn="l" rtl="0">
              <a:spcBef>
                <a:spcPts val="0"/>
              </a:spcBef>
              <a:spcAft>
                <a:spcPts val="0"/>
              </a:spcAft>
              <a:buNone/>
            </a:pPr>
            <a:r>
              <a:rPr lang="en" sz="700">
                <a:solidFill>
                  <a:srgbClr val="BBBBBB"/>
                </a:solidFill>
                <a:highlight>
                  <a:srgbClr val="F8F8F8"/>
                </a:highlight>
              </a:rPr>
              <a:t>        </a:t>
            </a:r>
            <a:r>
              <a:rPr lang="en" sz="700" b="1">
                <a:solidFill>
                  <a:srgbClr val="008000"/>
                </a:solidFill>
                <a:highlight>
                  <a:srgbClr val="F8F8F8"/>
                </a:highlight>
              </a:rPr>
              <a:t>name</a:t>
            </a:r>
            <a:r>
              <a:rPr lang="en" sz="700">
                <a:solidFill>
                  <a:schemeClr val="dk1"/>
                </a:solidFill>
                <a:highlight>
                  <a:srgbClr val="F8F8F8"/>
                </a:highlight>
              </a:rPr>
              <a:t>:</a:t>
            </a:r>
            <a:r>
              <a:rPr lang="en" sz="700">
                <a:solidFill>
                  <a:srgbClr val="BBBBBB"/>
                </a:solidFill>
                <a:highlight>
                  <a:srgbClr val="F8F8F8"/>
                </a:highlight>
              </a:rPr>
              <a:t> </a:t>
            </a:r>
            <a:r>
              <a:rPr lang="en" sz="700">
                <a:solidFill>
                  <a:schemeClr val="dk1"/>
                </a:solidFill>
                <a:highlight>
                  <a:srgbClr val="F8F8F8"/>
                </a:highlight>
              </a:rPr>
              <a:t>game-demo</a:t>
            </a:r>
            <a:endParaRPr sz="700">
              <a:solidFill>
                <a:srgbClr val="BBBBBB"/>
              </a:solidFill>
              <a:highlight>
                <a:srgbClr val="F8F8F8"/>
              </a:highlight>
            </a:endParaRPr>
          </a:p>
          <a:p>
            <a:pPr marL="0" lvl="0" indent="0" algn="l" rtl="0">
              <a:spcBef>
                <a:spcPts val="0"/>
              </a:spcBef>
              <a:spcAft>
                <a:spcPts val="0"/>
              </a:spcAft>
              <a:buNone/>
            </a:pPr>
            <a:r>
              <a:rPr lang="en" sz="700">
                <a:solidFill>
                  <a:srgbClr val="BBBBBB"/>
                </a:solidFill>
                <a:highlight>
                  <a:srgbClr val="F8F8F8"/>
                </a:highlight>
              </a:rPr>
              <a:t>        </a:t>
            </a:r>
            <a:r>
              <a:rPr lang="en" sz="700" i="1">
                <a:solidFill>
                  <a:srgbClr val="008800"/>
                </a:solidFill>
                <a:highlight>
                  <a:srgbClr val="F8F8F8"/>
                </a:highlight>
              </a:rPr>
              <a:t># An array of keys from the ConfigMap to create as files</a:t>
            </a:r>
            <a:endParaRPr sz="700">
              <a:solidFill>
                <a:srgbClr val="BBBBBB"/>
              </a:solidFill>
              <a:highlight>
                <a:srgbClr val="F8F8F8"/>
              </a:highlight>
            </a:endParaRPr>
          </a:p>
          <a:p>
            <a:pPr marL="0" lvl="0" indent="0" algn="l" rtl="0">
              <a:spcBef>
                <a:spcPts val="0"/>
              </a:spcBef>
              <a:spcAft>
                <a:spcPts val="0"/>
              </a:spcAft>
              <a:buNone/>
            </a:pPr>
            <a:r>
              <a:rPr lang="en" sz="700">
                <a:solidFill>
                  <a:srgbClr val="BBBBBB"/>
                </a:solidFill>
                <a:highlight>
                  <a:srgbClr val="F8F8F8"/>
                </a:highlight>
              </a:rPr>
              <a:t>        </a:t>
            </a:r>
            <a:r>
              <a:rPr lang="en" sz="700" b="1">
                <a:solidFill>
                  <a:srgbClr val="008000"/>
                </a:solidFill>
                <a:highlight>
                  <a:srgbClr val="F8F8F8"/>
                </a:highlight>
              </a:rPr>
              <a:t>items</a:t>
            </a:r>
            <a:r>
              <a:rPr lang="en" sz="700">
                <a:solidFill>
                  <a:schemeClr val="dk1"/>
                </a:solidFill>
                <a:highlight>
                  <a:srgbClr val="F8F8F8"/>
                </a:highlight>
              </a:rPr>
              <a:t>:</a:t>
            </a:r>
            <a:endParaRPr sz="700">
              <a:solidFill>
                <a:srgbClr val="BBBBBB"/>
              </a:solidFill>
              <a:highlight>
                <a:srgbClr val="F8F8F8"/>
              </a:highlight>
            </a:endParaRPr>
          </a:p>
          <a:p>
            <a:pPr marL="0" lvl="0" indent="0" algn="l" rtl="0">
              <a:spcBef>
                <a:spcPts val="0"/>
              </a:spcBef>
              <a:spcAft>
                <a:spcPts val="0"/>
              </a:spcAft>
              <a:buNone/>
            </a:pPr>
            <a:r>
              <a:rPr lang="en" sz="700">
                <a:solidFill>
                  <a:srgbClr val="BBBBBB"/>
                </a:solidFill>
                <a:highlight>
                  <a:srgbClr val="F8F8F8"/>
                </a:highlight>
              </a:rPr>
              <a:t>        </a:t>
            </a:r>
            <a:r>
              <a:rPr lang="en" sz="700">
                <a:solidFill>
                  <a:schemeClr val="dk1"/>
                </a:solidFill>
                <a:highlight>
                  <a:srgbClr val="F8F8F8"/>
                </a:highlight>
              </a:rPr>
              <a:t>- </a:t>
            </a:r>
            <a:r>
              <a:rPr lang="en" sz="700" b="1">
                <a:solidFill>
                  <a:srgbClr val="008000"/>
                </a:solidFill>
                <a:highlight>
                  <a:srgbClr val="F8F8F8"/>
                </a:highlight>
              </a:rPr>
              <a:t>key</a:t>
            </a:r>
            <a:r>
              <a:rPr lang="en" sz="700">
                <a:solidFill>
                  <a:schemeClr val="dk1"/>
                </a:solidFill>
                <a:highlight>
                  <a:srgbClr val="F8F8F8"/>
                </a:highlight>
              </a:rPr>
              <a:t>:</a:t>
            </a:r>
            <a:r>
              <a:rPr lang="en" sz="700">
                <a:solidFill>
                  <a:srgbClr val="BBBBBB"/>
                </a:solidFill>
                <a:highlight>
                  <a:srgbClr val="F8F8F8"/>
                </a:highlight>
              </a:rPr>
              <a:t> </a:t>
            </a:r>
            <a:r>
              <a:rPr lang="en" sz="700">
                <a:solidFill>
                  <a:srgbClr val="BB4444"/>
                </a:solidFill>
                <a:highlight>
                  <a:srgbClr val="F8F8F8"/>
                </a:highlight>
              </a:rPr>
              <a:t>"game.properties"</a:t>
            </a:r>
            <a:endParaRPr sz="700">
              <a:solidFill>
                <a:srgbClr val="BBBBBB"/>
              </a:solidFill>
              <a:highlight>
                <a:srgbClr val="F8F8F8"/>
              </a:highlight>
            </a:endParaRPr>
          </a:p>
          <a:p>
            <a:pPr marL="0" lvl="0" indent="0" algn="l" rtl="0">
              <a:spcBef>
                <a:spcPts val="0"/>
              </a:spcBef>
              <a:spcAft>
                <a:spcPts val="0"/>
              </a:spcAft>
              <a:buNone/>
            </a:pPr>
            <a:r>
              <a:rPr lang="en" sz="700">
                <a:solidFill>
                  <a:srgbClr val="BBBBBB"/>
                </a:solidFill>
                <a:highlight>
                  <a:srgbClr val="F8F8F8"/>
                </a:highlight>
              </a:rPr>
              <a:t>          </a:t>
            </a:r>
            <a:r>
              <a:rPr lang="en" sz="700" b="1">
                <a:solidFill>
                  <a:srgbClr val="008000"/>
                </a:solidFill>
                <a:highlight>
                  <a:srgbClr val="F8F8F8"/>
                </a:highlight>
              </a:rPr>
              <a:t>path</a:t>
            </a:r>
            <a:r>
              <a:rPr lang="en" sz="700">
                <a:solidFill>
                  <a:schemeClr val="dk1"/>
                </a:solidFill>
                <a:highlight>
                  <a:srgbClr val="F8F8F8"/>
                </a:highlight>
              </a:rPr>
              <a:t>:</a:t>
            </a:r>
            <a:r>
              <a:rPr lang="en" sz="700">
                <a:solidFill>
                  <a:srgbClr val="BBBBBB"/>
                </a:solidFill>
                <a:highlight>
                  <a:srgbClr val="F8F8F8"/>
                </a:highlight>
              </a:rPr>
              <a:t> </a:t>
            </a:r>
            <a:r>
              <a:rPr lang="en" sz="700">
                <a:solidFill>
                  <a:srgbClr val="BB4444"/>
                </a:solidFill>
                <a:highlight>
                  <a:srgbClr val="F8F8F8"/>
                </a:highlight>
              </a:rPr>
              <a:t>"game.properties"</a:t>
            </a:r>
            <a:endParaRPr sz="700">
              <a:solidFill>
                <a:srgbClr val="BBBBBB"/>
              </a:solidFill>
              <a:highlight>
                <a:srgbClr val="F8F8F8"/>
              </a:highlight>
            </a:endParaRPr>
          </a:p>
          <a:p>
            <a:pPr marL="0" lvl="0" indent="0" algn="l" rtl="0">
              <a:spcBef>
                <a:spcPts val="0"/>
              </a:spcBef>
              <a:spcAft>
                <a:spcPts val="0"/>
              </a:spcAft>
              <a:buNone/>
            </a:pPr>
            <a:r>
              <a:rPr lang="en" sz="700">
                <a:solidFill>
                  <a:srgbClr val="BBBBBB"/>
                </a:solidFill>
                <a:highlight>
                  <a:srgbClr val="F8F8F8"/>
                </a:highlight>
              </a:rPr>
              <a:t>        </a:t>
            </a:r>
            <a:r>
              <a:rPr lang="en" sz="700">
                <a:solidFill>
                  <a:schemeClr val="dk1"/>
                </a:solidFill>
                <a:highlight>
                  <a:srgbClr val="F8F8F8"/>
                </a:highlight>
              </a:rPr>
              <a:t>- </a:t>
            </a:r>
            <a:r>
              <a:rPr lang="en" sz="700" b="1">
                <a:solidFill>
                  <a:srgbClr val="008000"/>
                </a:solidFill>
                <a:highlight>
                  <a:srgbClr val="F8F8F8"/>
                </a:highlight>
              </a:rPr>
              <a:t>key</a:t>
            </a:r>
            <a:r>
              <a:rPr lang="en" sz="700">
                <a:solidFill>
                  <a:schemeClr val="dk1"/>
                </a:solidFill>
                <a:highlight>
                  <a:srgbClr val="F8F8F8"/>
                </a:highlight>
              </a:rPr>
              <a:t>:</a:t>
            </a:r>
            <a:r>
              <a:rPr lang="en" sz="700">
                <a:solidFill>
                  <a:srgbClr val="BBBBBB"/>
                </a:solidFill>
                <a:highlight>
                  <a:srgbClr val="F8F8F8"/>
                </a:highlight>
              </a:rPr>
              <a:t> </a:t>
            </a:r>
            <a:r>
              <a:rPr lang="en" sz="700">
                <a:solidFill>
                  <a:srgbClr val="BB4444"/>
                </a:solidFill>
                <a:highlight>
                  <a:srgbClr val="F8F8F8"/>
                </a:highlight>
              </a:rPr>
              <a:t>"user-interface.properties"</a:t>
            </a:r>
            <a:endParaRPr sz="700">
              <a:solidFill>
                <a:srgbClr val="BBBBBB"/>
              </a:solidFill>
              <a:highlight>
                <a:srgbClr val="F8F8F8"/>
              </a:highlight>
            </a:endParaRPr>
          </a:p>
          <a:p>
            <a:pPr marL="0" lvl="0" indent="0" algn="l" rtl="0">
              <a:spcBef>
                <a:spcPts val="0"/>
              </a:spcBef>
              <a:spcAft>
                <a:spcPts val="0"/>
              </a:spcAft>
              <a:buClr>
                <a:schemeClr val="dk1"/>
              </a:buClr>
              <a:buSzPts val="1100"/>
              <a:buFont typeface="Arial"/>
              <a:buNone/>
            </a:pPr>
            <a:r>
              <a:rPr lang="en" sz="700">
                <a:solidFill>
                  <a:srgbClr val="BBBBBB"/>
                </a:solidFill>
                <a:highlight>
                  <a:srgbClr val="F8F8F8"/>
                </a:highlight>
              </a:rPr>
              <a:t>          </a:t>
            </a:r>
            <a:r>
              <a:rPr lang="en" sz="700" b="1">
                <a:solidFill>
                  <a:srgbClr val="008000"/>
                </a:solidFill>
                <a:highlight>
                  <a:srgbClr val="F8F8F8"/>
                </a:highlight>
              </a:rPr>
              <a:t>path</a:t>
            </a:r>
            <a:r>
              <a:rPr lang="en" sz="700">
                <a:solidFill>
                  <a:schemeClr val="dk1"/>
                </a:solidFill>
                <a:highlight>
                  <a:srgbClr val="F8F8F8"/>
                </a:highlight>
              </a:rPr>
              <a:t>:</a:t>
            </a:r>
            <a:r>
              <a:rPr lang="en" sz="700">
                <a:solidFill>
                  <a:srgbClr val="BBBBBB"/>
                </a:solidFill>
                <a:highlight>
                  <a:srgbClr val="F8F8F8"/>
                </a:highlight>
              </a:rPr>
              <a:t> </a:t>
            </a:r>
            <a:r>
              <a:rPr lang="en" sz="700">
                <a:solidFill>
                  <a:srgbClr val="BB4444"/>
                </a:solidFill>
                <a:highlight>
                  <a:srgbClr val="F8F8F8"/>
                </a:highlight>
              </a:rPr>
              <a:t>"user-interface.properties"</a:t>
            </a:r>
            <a:endParaRPr sz="700">
              <a:solidFill>
                <a:srgbClr val="BB4444"/>
              </a:solidFill>
              <a:highlight>
                <a:srgbClr val="F8F8F8"/>
              </a:highlight>
            </a:endParaRPr>
          </a:p>
          <a:p>
            <a:pPr marL="0" lvl="0" indent="0" algn="l" rtl="0">
              <a:spcBef>
                <a:spcPts val="0"/>
              </a:spcBef>
              <a:spcAft>
                <a:spcPts val="0"/>
              </a:spcAft>
              <a:buNone/>
            </a:pPr>
            <a:endParaRPr sz="700">
              <a:latin typeface="Sarabun"/>
              <a:ea typeface="Sarabun"/>
              <a:cs typeface="Sarabun"/>
              <a:sym typeface="Sarabun"/>
            </a:endParaRPr>
          </a:p>
        </p:txBody>
      </p:sp>
      <p:pic>
        <p:nvPicPr>
          <p:cNvPr id="517" name="Google Shape;517;p62"/>
          <p:cNvPicPr preferRelativeResize="0"/>
          <p:nvPr/>
        </p:nvPicPr>
        <p:blipFill>
          <a:blip r:embed="rId5">
            <a:alphaModFix/>
          </a:blip>
          <a:stretch>
            <a:fillRect/>
          </a:stretch>
        </p:blipFill>
        <p:spPr>
          <a:xfrm>
            <a:off x="4289325" y="751425"/>
            <a:ext cx="4452000" cy="2052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63"/>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Namespace</a:t>
            </a:r>
            <a:endParaRPr sz="2800">
              <a:solidFill>
                <a:srgbClr val="EE0033"/>
              </a:solidFill>
              <a:latin typeface="Arial"/>
              <a:ea typeface="Arial"/>
              <a:cs typeface="Arial"/>
              <a:sym typeface="Arial"/>
            </a:endParaRPr>
          </a:p>
        </p:txBody>
      </p:sp>
      <p:pic>
        <p:nvPicPr>
          <p:cNvPr id="523" name="Google Shape;523;p63"/>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524" name="Google Shape;524;p63"/>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25" name="Google Shape;525;p63"/>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526" name="Google Shape;526;p63"/>
          <p:cNvSpPr txBox="1"/>
          <p:nvPr/>
        </p:nvSpPr>
        <p:spPr>
          <a:xfrm>
            <a:off x="654050" y="1239000"/>
            <a:ext cx="3918000" cy="1816200"/>
          </a:xfrm>
          <a:prstGeom prst="rect">
            <a:avLst/>
          </a:prstGeom>
          <a:noFill/>
          <a:ln>
            <a:noFill/>
          </a:ln>
        </p:spPr>
        <p:txBody>
          <a:bodyPr spcFirstLastPara="1" wrap="square" lIns="91425" tIns="45700" rIns="91425" bIns="45700" anchor="t" anchorCtr="0">
            <a:spAutoFit/>
          </a:bodyPr>
          <a:lstStyle/>
          <a:p>
            <a:pPr marL="457200" lvl="0" indent="-330200" algn="l" rtl="0">
              <a:spcBef>
                <a:spcPts val="0"/>
              </a:spcBef>
              <a:spcAft>
                <a:spcPts val="0"/>
              </a:spcAft>
              <a:buSzPts val="1600"/>
              <a:buFont typeface="Sarabun"/>
              <a:buChar char="●"/>
            </a:pPr>
            <a:r>
              <a:rPr lang="en" sz="1600">
                <a:latin typeface="Sarabun"/>
                <a:ea typeface="Sarabun"/>
                <a:cs typeface="Sarabun"/>
                <a:sym typeface="Sarabun"/>
              </a:rPr>
              <a:t>Different  “virtual clusters” for each users</a:t>
            </a:r>
            <a:endParaRPr sz="1600">
              <a:latin typeface="Sarabun"/>
              <a:ea typeface="Sarabun"/>
              <a:cs typeface="Sarabun"/>
              <a:sym typeface="Sarabun"/>
            </a:endParaRPr>
          </a:p>
          <a:p>
            <a:pPr marL="457200" lvl="0" indent="-330200" algn="l" rtl="0">
              <a:spcBef>
                <a:spcPts val="0"/>
              </a:spcBef>
              <a:spcAft>
                <a:spcPts val="0"/>
              </a:spcAft>
              <a:buSzPts val="1600"/>
              <a:buFont typeface="Sarabun"/>
              <a:buChar char="●"/>
            </a:pPr>
            <a:r>
              <a:rPr lang="en" sz="1600">
                <a:latin typeface="Sarabun"/>
                <a:ea typeface="Sarabun"/>
                <a:cs typeface="Sarabun"/>
                <a:sym typeface="Sarabun"/>
              </a:rPr>
              <a:t>Implement RBAC for cluster resources</a:t>
            </a:r>
            <a:endParaRPr sz="1600">
              <a:latin typeface="Sarabun"/>
              <a:ea typeface="Sarabun"/>
              <a:cs typeface="Sarabun"/>
              <a:sym typeface="Sarabun"/>
            </a:endParaRPr>
          </a:p>
          <a:p>
            <a:pPr marL="457200" lvl="0" indent="-330200" algn="l" rtl="0">
              <a:spcBef>
                <a:spcPts val="0"/>
              </a:spcBef>
              <a:spcAft>
                <a:spcPts val="0"/>
              </a:spcAft>
              <a:buSzPts val="1600"/>
              <a:buFont typeface="Sarabun"/>
              <a:buChar char="●"/>
            </a:pPr>
            <a:r>
              <a:rPr lang="en" sz="1600">
                <a:latin typeface="Sarabun"/>
                <a:ea typeface="Sarabun"/>
                <a:cs typeface="Sarabun"/>
                <a:sym typeface="Sarabun"/>
              </a:rPr>
              <a:t>Isolate different environments in same cluster</a:t>
            </a:r>
            <a:endParaRPr sz="1600">
              <a:latin typeface="Sarabun"/>
              <a:ea typeface="Sarabun"/>
              <a:cs typeface="Sarabun"/>
              <a:sym typeface="Sarabun"/>
            </a:endParaRPr>
          </a:p>
          <a:p>
            <a:pPr marL="457200" lvl="0" indent="0" algn="l" rtl="0">
              <a:spcBef>
                <a:spcPts val="0"/>
              </a:spcBef>
              <a:spcAft>
                <a:spcPts val="0"/>
              </a:spcAft>
              <a:buNone/>
            </a:pPr>
            <a:endParaRPr sz="1600">
              <a:latin typeface="Sarabun"/>
              <a:ea typeface="Sarabun"/>
              <a:cs typeface="Sarabun"/>
              <a:sym typeface="Sarabun"/>
            </a:endParaRPr>
          </a:p>
        </p:txBody>
      </p:sp>
      <p:pic>
        <p:nvPicPr>
          <p:cNvPr id="527" name="Google Shape;527;p63"/>
          <p:cNvPicPr preferRelativeResize="0"/>
          <p:nvPr/>
        </p:nvPicPr>
        <p:blipFill>
          <a:blip r:embed="rId5">
            <a:alphaModFix/>
          </a:blip>
          <a:stretch>
            <a:fillRect/>
          </a:stretch>
        </p:blipFill>
        <p:spPr>
          <a:xfrm>
            <a:off x="4724450" y="1041098"/>
            <a:ext cx="4267150" cy="2828163"/>
          </a:xfrm>
          <a:prstGeom prst="rect">
            <a:avLst/>
          </a:prstGeom>
          <a:noFill/>
          <a:ln>
            <a:noFill/>
          </a:ln>
        </p:spPr>
      </p:pic>
      <p:pic>
        <p:nvPicPr>
          <p:cNvPr id="528" name="Google Shape;528;p63"/>
          <p:cNvPicPr preferRelativeResize="0"/>
          <p:nvPr/>
        </p:nvPicPr>
        <p:blipFill>
          <a:blip r:embed="rId6">
            <a:alphaModFix/>
          </a:blip>
          <a:stretch>
            <a:fillRect/>
          </a:stretch>
        </p:blipFill>
        <p:spPr>
          <a:xfrm>
            <a:off x="1317550" y="2867400"/>
            <a:ext cx="2591007" cy="173584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4"/>
          <p:cNvSpPr txBox="1"/>
          <p:nvPr/>
        </p:nvSpPr>
        <p:spPr>
          <a:xfrm>
            <a:off x="501650" y="365500"/>
            <a:ext cx="8034300" cy="954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 sz="2800">
                <a:solidFill>
                  <a:srgbClr val="EE0033"/>
                </a:solidFill>
              </a:rPr>
              <a:t>TV360 workload management on K8S Cluster </a:t>
            </a:r>
            <a:endParaRPr sz="2800">
              <a:solidFill>
                <a:srgbClr val="EE0033"/>
              </a:solidFill>
            </a:endParaRPr>
          </a:p>
          <a:p>
            <a:pPr marL="0" marR="0" lvl="0" indent="0" algn="l" rtl="0">
              <a:spcBef>
                <a:spcPts val="0"/>
              </a:spcBef>
              <a:spcAft>
                <a:spcPts val="0"/>
              </a:spcAft>
              <a:buNone/>
            </a:pPr>
            <a:endParaRPr sz="2800">
              <a:solidFill>
                <a:srgbClr val="EE0033"/>
              </a:solidFill>
            </a:endParaRPr>
          </a:p>
        </p:txBody>
      </p:sp>
      <p:pic>
        <p:nvPicPr>
          <p:cNvPr id="534" name="Google Shape;534;p64"/>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535" name="Google Shape;535;p64"/>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36" name="Google Shape;536;p64"/>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537" name="Google Shape;537;p64"/>
          <p:cNvSpPr txBox="1"/>
          <p:nvPr/>
        </p:nvSpPr>
        <p:spPr>
          <a:xfrm>
            <a:off x="962025" y="1095100"/>
            <a:ext cx="2904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Sarabun"/>
                <a:ea typeface="Sarabun"/>
                <a:cs typeface="Sarabun"/>
                <a:sym typeface="Sarabun"/>
              </a:rPr>
              <a:t>TV360 use-case</a:t>
            </a:r>
            <a:endParaRPr sz="1600" b="1">
              <a:latin typeface="Sarabun"/>
              <a:ea typeface="Sarabun"/>
              <a:cs typeface="Sarabun"/>
              <a:sym typeface="Sarabun"/>
            </a:endParaRPr>
          </a:p>
        </p:txBody>
      </p:sp>
      <p:pic>
        <p:nvPicPr>
          <p:cNvPr id="538" name="Google Shape;538;p64"/>
          <p:cNvPicPr preferRelativeResize="0"/>
          <p:nvPr/>
        </p:nvPicPr>
        <p:blipFill>
          <a:blip r:embed="rId5">
            <a:alphaModFix/>
          </a:blip>
          <a:stretch>
            <a:fillRect/>
          </a:stretch>
        </p:blipFill>
        <p:spPr>
          <a:xfrm>
            <a:off x="2084550" y="1526200"/>
            <a:ext cx="4868503" cy="272922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9" descr="Graphical user interface&#10;&#10;Description automatically generated"/>
          <p:cNvPicPr preferRelativeResize="0"/>
          <p:nvPr/>
        </p:nvPicPr>
        <p:blipFill rotWithShape="1">
          <a:blip r:embed="rId3">
            <a:alphaModFix/>
          </a:blip>
          <a:srcRect/>
          <a:stretch/>
        </p:blipFill>
        <p:spPr>
          <a:xfrm>
            <a:off x="1753501" y="1206139"/>
            <a:ext cx="5067226" cy="3187626"/>
          </a:xfrm>
          <a:prstGeom prst="rect">
            <a:avLst/>
          </a:prstGeom>
          <a:noFill/>
          <a:ln>
            <a:noFill/>
          </a:ln>
        </p:spPr>
      </p:pic>
      <p:pic>
        <p:nvPicPr>
          <p:cNvPr id="173" name="Google Shape;173;p29"/>
          <p:cNvPicPr preferRelativeResize="0"/>
          <p:nvPr/>
        </p:nvPicPr>
        <p:blipFill rotWithShape="1">
          <a:blip r:embed="rId4">
            <a:alphaModFix/>
          </a:blip>
          <a:srcRect/>
          <a:stretch/>
        </p:blipFill>
        <p:spPr>
          <a:xfrm>
            <a:off x="0" y="4603247"/>
            <a:ext cx="9144001" cy="540254"/>
          </a:xfrm>
          <a:prstGeom prst="rect">
            <a:avLst/>
          </a:prstGeom>
          <a:noFill/>
          <a:ln>
            <a:noFill/>
          </a:ln>
        </p:spPr>
      </p:pic>
      <p:sp>
        <p:nvSpPr>
          <p:cNvPr id="174" name="Google Shape;174;p29"/>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175" name="Google Shape;175;p29"/>
          <p:cNvPicPr preferRelativeResize="0"/>
          <p:nvPr/>
        </p:nvPicPr>
        <p:blipFill rotWithShape="1">
          <a:blip r:embed="rId5">
            <a:alphaModFix/>
          </a:blip>
          <a:srcRect/>
          <a:stretch/>
        </p:blipFill>
        <p:spPr>
          <a:xfrm>
            <a:off x="7663175" y="4756150"/>
            <a:ext cx="975214" cy="214760"/>
          </a:xfrm>
          <a:prstGeom prst="rect">
            <a:avLst/>
          </a:prstGeom>
          <a:noFill/>
          <a:ln>
            <a:noFill/>
          </a:ln>
        </p:spPr>
      </p:pic>
      <p:sp>
        <p:nvSpPr>
          <p:cNvPr id="176" name="Google Shape;176;p29"/>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Overview</a:t>
            </a:r>
            <a:endParaRPr sz="2800">
              <a:solidFill>
                <a:srgbClr val="EE0033"/>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p65"/>
          <p:cNvPicPr preferRelativeResize="0"/>
          <p:nvPr/>
        </p:nvPicPr>
        <p:blipFill rotWithShape="1">
          <a:blip r:embed="rId3">
            <a:alphaModFix/>
          </a:blip>
          <a:srcRect/>
          <a:stretch/>
        </p:blipFill>
        <p:spPr>
          <a:xfrm>
            <a:off x="603338" y="1999238"/>
            <a:ext cx="4939026" cy="1145025"/>
          </a:xfrm>
          <a:prstGeom prst="rect">
            <a:avLst/>
          </a:prstGeom>
          <a:noFill/>
          <a:ln>
            <a:noFill/>
          </a:ln>
        </p:spPr>
      </p:pic>
      <p:sp>
        <p:nvSpPr>
          <p:cNvPr id="544" name="Google Shape;544;p65"/>
          <p:cNvSpPr txBox="1"/>
          <p:nvPr/>
        </p:nvSpPr>
        <p:spPr>
          <a:xfrm>
            <a:off x="374653" y="2356338"/>
            <a:ext cx="49389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200">
                <a:solidFill>
                  <a:schemeClr val="lt1"/>
                </a:solidFill>
              </a:rPr>
              <a:t>Kubernetes Networking</a:t>
            </a:r>
            <a:endParaRPr/>
          </a:p>
        </p:txBody>
      </p:sp>
      <p:pic>
        <p:nvPicPr>
          <p:cNvPr id="545" name="Google Shape;545;p65"/>
          <p:cNvPicPr preferRelativeResize="0"/>
          <p:nvPr/>
        </p:nvPicPr>
        <p:blipFill rotWithShape="1">
          <a:blip r:embed="rId4">
            <a:alphaModFix/>
          </a:blip>
          <a:srcRect/>
          <a:stretch/>
        </p:blipFill>
        <p:spPr>
          <a:xfrm>
            <a:off x="0" y="4603247"/>
            <a:ext cx="9144001" cy="540254"/>
          </a:xfrm>
          <a:prstGeom prst="rect">
            <a:avLst/>
          </a:prstGeom>
          <a:noFill/>
          <a:ln>
            <a:noFill/>
          </a:ln>
        </p:spPr>
      </p:pic>
      <p:sp>
        <p:nvSpPr>
          <p:cNvPr id="546" name="Google Shape;546;p65"/>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47" name="Google Shape;547;p65"/>
          <p:cNvPicPr preferRelativeResize="0"/>
          <p:nvPr/>
        </p:nvPicPr>
        <p:blipFill rotWithShape="1">
          <a:blip r:embed="rId5">
            <a:alphaModFix/>
          </a:blip>
          <a:srcRect/>
          <a:stretch/>
        </p:blipFill>
        <p:spPr>
          <a:xfrm>
            <a:off x="7663175" y="4756150"/>
            <a:ext cx="975214" cy="21476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6"/>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 sz="2800">
                <a:solidFill>
                  <a:srgbClr val="EE0033"/>
                </a:solidFill>
              </a:rPr>
              <a:t>Traffic types in a K8S Cluster</a:t>
            </a:r>
            <a:endParaRPr sz="2800">
              <a:solidFill>
                <a:srgbClr val="EE0033"/>
              </a:solidFill>
            </a:endParaRPr>
          </a:p>
        </p:txBody>
      </p:sp>
      <p:pic>
        <p:nvPicPr>
          <p:cNvPr id="553" name="Google Shape;553;p66"/>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554" name="Google Shape;554;p66"/>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55" name="Google Shape;555;p66"/>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556" name="Google Shape;556;p66"/>
          <p:cNvSpPr txBox="1"/>
          <p:nvPr/>
        </p:nvSpPr>
        <p:spPr>
          <a:xfrm>
            <a:off x="654050" y="1239000"/>
            <a:ext cx="3918000" cy="738900"/>
          </a:xfrm>
          <a:prstGeom prst="rect">
            <a:avLst/>
          </a:prstGeom>
          <a:noFill/>
          <a:ln>
            <a:noFill/>
          </a:ln>
        </p:spPr>
        <p:txBody>
          <a:bodyPr spcFirstLastPara="1" wrap="square" lIns="91425" tIns="45700" rIns="91425" bIns="45700" anchor="t" anchorCtr="0">
            <a:spAutoFit/>
          </a:bodyPr>
          <a:lstStyle/>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Pod to Pod networking</a:t>
            </a:r>
            <a:endParaRPr>
              <a:solidFill>
                <a:schemeClr val="dk1"/>
              </a:solidFill>
              <a:latin typeface="Sarabun"/>
              <a:ea typeface="Sarabun"/>
              <a:cs typeface="Sarabun"/>
              <a:sym typeface="Sarabun"/>
            </a:endParaRPr>
          </a:p>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Pod to Service networking</a:t>
            </a:r>
            <a:endParaRPr>
              <a:solidFill>
                <a:schemeClr val="dk1"/>
              </a:solidFill>
              <a:latin typeface="Sarabun"/>
              <a:ea typeface="Sarabun"/>
              <a:cs typeface="Sarabun"/>
              <a:sym typeface="Sarabun"/>
            </a:endParaRPr>
          </a:p>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External user to Pod networking</a:t>
            </a:r>
            <a:endParaRPr>
              <a:solidFill>
                <a:schemeClr val="dk1"/>
              </a:solidFill>
              <a:latin typeface="Sarabun"/>
              <a:ea typeface="Sarabun"/>
              <a:cs typeface="Sarabun"/>
              <a:sym typeface="Sarabu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67"/>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 sz="2800">
                <a:solidFill>
                  <a:srgbClr val="EE0033"/>
                </a:solidFill>
              </a:rPr>
              <a:t>Pod networking - basic</a:t>
            </a:r>
            <a:endParaRPr sz="2800">
              <a:solidFill>
                <a:srgbClr val="EE0033"/>
              </a:solidFill>
            </a:endParaRPr>
          </a:p>
        </p:txBody>
      </p:sp>
      <p:pic>
        <p:nvPicPr>
          <p:cNvPr id="562" name="Google Shape;562;p67"/>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563" name="Google Shape;563;p67"/>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64" name="Google Shape;564;p67"/>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565" name="Google Shape;565;p67"/>
          <p:cNvSpPr txBox="1"/>
          <p:nvPr/>
        </p:nvSpPr>
        <p:spPr>
          <a:xfrm>
            <a:off x="654050" y="1239000"/>
            <a:ext cx="3918000" cy="954300"/>
          </a:xfrm>
          <a:prstGeom prst="rect">
            <a:avLst/>
          </a:prstGeom>
          <a:noFill/>
          <a:ln>
            <a:noFill/>
          </a:ln>
        </p:spPr>
        <p:txBody>
          <a:bodyPr spcFirstLastPara="1" wrap="square" lIns="91425" tIns="45700" rIns="91425" bIns="45700" anchor="t" anchorCtr="0">
            <a:spAutoFit/>
          </a:bodyPr>
          <a:lstStyle/>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Container in same pod </a:t>
            </a:r>
            <a:endParaRPr>
              <a:solidFill>
                <a:schemeClr val="dk1"/>
              </a:solidFill>
              <a:latin typeface="Sarabun"/>
              <a:ea typeface="Sarabun"/>
              <a:cs typeface="Sarabun"/>
              <a:sym typeface="Sarabun"/>
            </a:endParaRPr>
          </a:p>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Pods in same node separated by network namespace</a:t>
            </a:r>
            <a:endParaRPr>
              <a:solidFill>
                <a:schemeClr val="dk1"/>
              </a:solidFill>
              <a:latin typeface="Sarabun"/>
              <a:ea typeface="Sarabun"/>
              <a:cs typeface="Sarabun"/>
              <a:sym typeface="Sarabun"/>
            </a:endParaRPr>
          </a:p>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Each node has it own pod subnet</a:t>
            </a:r>
            <a:endParaRPr>
              <a:solidFill>
                <a:schemeClr val="dk1"/>
              </a:solidFill>
              <a:latin typeface="Sarabun"/>
              <a:ea typeface="Sarabun"/>
              <a:cs typeface="Sarabun"/>
              <a:sym typeface="Sarabun"/>
            </a:endParaRPr>
          </a:p>
        </p:txBody>
      </p:sp>
      <p:pic>
        <p:nvPicPr>
          <p:cNvPr id="566" name="Google Shape;566;p67"/>
          <p:cNvPicPr preferRelativeResize="0"/>
          <p:nvPr/>
        </p:nvPicPr>
        <p:blipFill>
          <a:blip r:embed="rId5">
            <a:alphaModFix/>
          </a:blip>
          <a:stretch>
            <a:fillRect/>
          </a:stretch>
        </p:blipFill>
        <p:spPr>
          <a:xfrm>
            <a:off x="152400" y="2345700"/>
            <a:ext cx="4313826" cy="2105147"/>
          </a:xfrm>
          <a:prstGeom prst="rect">
            <a:avLst/>
          </a:prstGeom>
          <a:noFill/>
          <a:ln>
            <a:noFill/>
          </a:ln>
        </p:spPr>
      </p:pic>
      <p:pic>
        <p:nvPicPr>
          <p:cNvPr id="567" name="Google Shape;567;p67"/>
          <p:cNvPicPr preferRelativeResize="0"/>
          <p:nvPr/>
        </p:nvPicPr>
        <p:blipFill>
          <a:blip r:embed="rId6">
            <a:alphaModFix/>
          </a:blip>
          <a:stretch>
            <a:fillRect/>
          </a:stretch>
        </p:blipFill>
        <p:spPr>
          <a:xfrm>
            <a:off x="4724450" y="1041098"/>
            <a:ext cx="4267151" cy="318876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8"/>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 sz="2800">
                <a:solidFill>
                  <a:srgbClr val="EE0033"/>
                </a:solidFill>
              </a:rPr>
              <a:t>Pod to Pod networking</a:t>
            </a:r>
            <a:endParaRPr sz="2800">
              <a:solidFill>
                <a:srgbClr val="EE0033"/>
              </a:solidFill>
            </a:endParaRPr>
          </a:p>
        </p:txBody>
      </p:sp>
      <p:pic>
        <p:nvPicPr>
          <p:cNvPr id="573" name="Google Shape;573;p68"/>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574" name="Google Shape;574;p68"/>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75" name="Google Shape;575;p68"/>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576" name="Google Shape;576;p68"/>
          <p:cNvSpPr txBox="1"/>
          <p:nvPr/>
        </p:nvSpPr>
        <p:spPr>
          <a:xfrm>
            <a:off x="654050" y="1239000"/>
            <a:ext cx="3918000" cy="738900"/>
          </a:xfrm>
          <a:prstGeom prst="rect">
            <a:avLst/>
          </a:prstGeom>
          <a:noFill/>
          <a:ln>
            <a:noFill/>
          </a:ln>
        </p:spPr>
        <p:txBody>
          <a:bodyPr spcFirstLastPara="1" wrap="square" lIns="91425" tIns="45700" rIns="91425" bIns="45700" anchor="t" anchorCtr="0">
            <a:spAutoFit/>
          </a:bodyPr>
          <a:lstStyle/>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Container in same Pod: Using local host</a:t>
            </a:r>
            <a:endParaRPr>
              <a:solidFill>
                <a:schemeClr val="dk1"/>
              </a:solidFill>
              <a:latin typeface="Sarabun"/>
              <a:ea typeface="Sarabun"/>
              <a:cs typeface="Sarabun"/>
              <a:sym typeface="Sarabun"/>
            </a:endParaRPr>
          </a:p>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Pod in same node: Using virtual network devices</a:t>
            </a:r>
            <a:endParaRPr>
              <a:solidFill>
                <a:schemeClr val="dk1"/>
              </a:solidFill>
              <a:latin typeface="Sarabun"/>
              <a:ea typeface="Sarabun"/>
              <a:cs typeface="Sarabun"/>
              <a:sym typeface="Sarabun"/>
            </a:endParaRPr>
          </a:p>
        </p:txBody>
      </p:sp>
      <p:pic>
        <p:nvPicPr>
          <p:cNvPr id="577" name="Google Shape;577;p68"/>
          <p:cNvPicPr preferRelativeResize="0"/>
          <p:nvPr/>
        </p:nvPicPr>
        <p:blipFill>
          <a:blip r:embed="rId5">
            <a:alphaModFix/>
          </a:blip>
          <a:stretch>
            <a:fillRect/>
          </a:stretch>
        </p:blipFill>
        <p:spPr>
          <a:xfrm>
            <a:off x="4724450" y="1041098"/>
            <a:ext cx="4267150" cy="3221280"/>
          </a:xfrm>
          <a:prstGeom prst="rect">
            <a:avLst/>
          </a:prstGeom>
          <a:noFill/>
          <a:ln>
            <a:noFill/>
          </a:ln>
        </p:spPr>
      </p:pic>
      <p:pic>
        <p:nvPicPr>
          <p:cNvPr id="578" name="Google Shape;578;p68"/>
          <p:cNvPicPr preferRelativeResize="0"/>
          <p:nvPr/>
        </p:nvPicPr>
        <p:blipFill>
          <a:blip r:embed="rId6">
            <a:alphaModFix/>
          </a:blip>
          <a:stretch>
            <a:fillRect/>
          </a:stretch>
        </p:blipFill>
        <p:spPr>
          <a:xfrm>
            <a:off x="304800" y="2241625"/>
            <a:ext cx="4419649" cy="194043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69"/>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en" sz="2800">
                <a:solidFill>
                  <a:srgbClr val="EE0033"/>
                </a:solidFill>
              </a:rPr>
              <a:t>Pod to Pod networking</a:t>
            </a:r>
            <a:endParaRPr sz="2800">
              <a:solidFill>
                <a:srgbClr val="EE0033"/>
              </a:solidFill>
            </a:endParaRPr>
          </a:p>
        </p:txBody>
      </p:sp>
      <p:pic>
        <p:nvPicPr>
          <p:cNvPr id="584" name="Google Shape;584;p69"/>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585" name="Google Shape;585;p69"/>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86" name="Google Shape;586;p69"/>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587" name="Google Shape;587;p69"/>
          <p:cNvSpPr txBox="1"/>
          <p:nvPr/>
        </p:nvSpPr>
        <p:spPr>
          <a:xfrm>
            <a:off x="654050" y="1239000"/>
            <a:ext cx="3918000" cy="307800"/>
          </a:xfrm>
          <a:prstGeom prst="rect">
            <a:avLst/>
          </a:prstGeom>
          <a:noFill/>
          <a:ln>
            <a:noFill/>
          </a:ln>
        </p:spPr>
        <p:txBody>
          <a:bodyPr spcFirstLastPara="1" wrap="square" lIns="91425" tIns="45700" rIns="91425" bIns="45700" anchor="t" anchorCtr="0">
            <a:spAutoFit/>
          </a:bodyPr>
          <a:lstStyle/>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Pod in different node: Using CNI Network</a:t>
            </a:r>
            <a:endParaRPr>
              <a:solidFill>
                <a:schemeClr val="dk1"/>
              </a:solidFill>
              <a:latin typeface="Sarabun"/>
              <a:ea typeface="Sarabun"/>
              <a:cs typeface="Sarabun"/>
              <a:sym typeface="Sarabun"/>
            </a:endParaRPr>
          </a:p>
        </p:txBody>
      </p:sp>
      <p:pic>
        <p:nvPicPr>
          <p:cNvPr id="588" name="Google Shape;588;p69"/>
          <p:cNvPicPr preferRelativeResize="0"/>
          <p:nvPr/>
        </p:nvPicPr>
        <p:blipFill>
          <a:blip r:embed="rId5">
            <a:alphaModFix/>
          </a:blip>
          <a:stretch>
            <a:fillRect/>
          </a:stretch>
        </p:blipFill>
        <p:spPr>
          <a:xfrm>
            <a:off x="2056413" y="1546800"/>
            <a:ext cx="5031176" cy="30564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0"/>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 sz="2800">
                <a:solidFill>
                  <a:srgbClr val="EE0033"/>
                </a:solidFill>
              </a:rPr>
              <a:t>Pod to Service networking</a:t>
            </a:r>
            <a:endParaRPr sz="2800">
              <a:solidFill>
                <a:srgbClr val="EE0033"/>
              </a:solidFill>
            </a:endParaRPr>
          </a:p>
        </p:txBody>
      </p:sp>
      <p:pic>
        <p:nvPicPr>
          <p:cNvPr id="594" name="Google Shape;594;p70"/>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595" name="Google Shape;595;p70"/>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596" name="Google Shape;596;p70"/>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597" name="Google Shape;597;p70"/>
          <p:cNvSpPr txBox="1"/>
          <p:nvPr/>
        </p:nvSpPr>
        <p:spPr>
          <a:xfrm>
            <a:off x="654050" y="1239000"/>
            <a:ext cx="3918000" cy="307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
                <a:solidFill>
                  <a:schemeClr val="dk1"/>
                </a:solidFill>
                <a:latin typeface="Sarabun"/>
                <a:ea typeface="Sarabun"/>
                <a:cs typeface="Sarabun"/>
                <a:sym typeface="Sarabun"/>
              </a:rPr>
              <a:t>Using iptables routes creates by kube-proxy</a:t>
            </a:r>
            <a:endParaRPr>
              <a:solidFill>
                <a:schemeClr val="dk1"/>
              </a:solidFill>
              <a:latin typeface="Sarabun"/>
              <a:ea typeface="Sarabun"/>
              <a:cs typeface="Sarabun"/>
              <a:sym typeface="Sarabun"/>
            </a:endParaRPr>
          </a:p>
        </p:txBody>
      </p:sp>
      <p:pic>
        <p:nvPicPr>
          <p:cNvPr id="598" name="Google Shape;598;p70"/>
          <p:cNvPicPr preferRelativeResize="0"/>
          <p:nvPr/>
        </p:nvPicPr>
        <p:blipFill>
          <a:blip r:embed="rId5">
            <a:alphaModFix/>
          </a:blip>
          <a:stretch>
            <a:fillRect/>
          </a:stretch>
        </p:blipFill>
        <p:spPr>
          <a:xfrm>
            <a:off x="4724450" y="1041098"/>
            <a:ext cx="4267151" cy="339748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1"/>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 sz="2800">
                <a:solidFill>
                  <a:srgbClr val="EE0033"/>
                </a:solidFill>
              </a:rPr>
              <a:t>External user to Pod traffic</a:t>
            </a:r>
            <a:endParaRPr sz="2800">
              <a:solidFill>
                <a:srgbClr val="EE0033"/>
              </a:solidFill>
            </a:endParaRPr>
          </a:p>
        </p:txBody>
      </p:sp>
      <p:pic>
        <p:nvPicPr>
          <p:cNvPr id="604" name="Google Shape;604;p71"/>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605" name="Google Shape;605;p71"/>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06" name="Google Shape;606;p71"/>
          <p:cNvPicPr preferRelativeResize="0"/>
          <p:nvPr/>
        </p:nvPicPr>
        <p:blipFill rotWithShape="1">
          <a:blip r:embed="rId4">
            <a:alphaModFix/>
          </a:blip>
          <a:srcRect/>
          <a:stretch/>
        </p:blipFill>
        <p:spPr>
          <a:xfrm>
            <a:off x="7663175" y="4756150"/>
            <a:ext cx="975214" cy="214760"/>
          </a:xfrm>
          <a:prstGeom prst="rect">
            <a:avLst/>
          </a:prstGeom>
          <a:noFill/>
          <a:ln>
            <a:noFill/>
          </a:ln>
        </p:spPr>
      </p:pic>
      <p:pic>
        <p:nvPicPr>
          <p:cNvPr id="607" name="Google Shape;607;p71"/>
          <p:cNvPicPr preferRelativeResize="0"/>
          <p:nvPr/>
        </p:nvPicPr>
        <p:blipFill>
          <a:blip r:embed="rId5">
            <a:alphaModFix/>
          </a:blip>
          <a:stretch>
            <a:fillRect/>
          </a:stretch>
        </p:blipFill>
        <p:spPr>
          <a:xfrm>
            <a:off x="4082375" y="1041098"/>
            <a:ext cx="4949471" cy="3409749"/>
          </a:xfrm>
          <a:prstGeom prst="rect">
            <a:avLst/>
          </a:prstGeom>
          <a:noFill/>
          <a:ln>
            <a:noFill/>
          </a:ln>
        </p:spPr>
      </p:pic>
      <p:sp>
        <p:nvSpPr>
          <p:cNvPr id="608" name="Google Shape;608;p71"/>
          <p:cNvSpPr txBox="1"/>
          <p:nvPr/>
        </p:nvSpPr>
        <p:spPr>
          <a:xfrm>
            <a:off x="654050" y="1239000"/>
            <a:ext cx="3918000" cy="307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
                <a:solidFill>
                  <a:schemeClr val="dk1"/>
                </a:solidFill>
                <a:latin typeface="Sarabun"/>
                <a:ea typeface="Sarabun"/>
                <a:cs typeface="Sarabun"/>
                <a:sym typeface="Sarabun"/>
              </a:rPr>
              <a:t>Using iptables routes creates by kube-proxy</a:t>
            </a:r>
            <a:endParaRPr>
              <a:solidFill>
                <a:schemeClr val="dk1"/>
              </a:solidFill>
              <a:latin typeface="Sarabun"/>
              <a:ea typeface="Sarabun"/>
              <a:cs typeface="Sarabun"/>
              <a:sym typeface="Sarabu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2"/>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 sz="2800">
                <a:solidFill>
                  <a:srgbClr val="EE0033"/>
                </a:solidFill>
              </a:rPr>
              <a:t>K8S network plugin - CNI Plugin</a:t>
            </a:r>
            <a:endParaRPr sz="2800">
              <a:solidFill>
                <a:srgbClr val="EE0033"/>
              </a:solidFill>
            </a:endParaRPr>
          </a:p>
        </p:txBody>
      </p:sp>
      <p:pic>
        <p:nvPicPr>
          <p:cNvPr id="614" name="Google Shape;614;p72"/>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615" name="Google Shape;615;p72"/>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16" name="Google Shape;616;p72"/>
          <p:cNvPicPr preferRelativeResize="0"/>
          <p:nvPr/>
        </p:nvPicPr>
        <p:blipFill rotWithShape="1">
          <a:blip r:embed="rId4">
            <a:alphaModFix/>
          </a:blip>
          <a:srcRect/>
          <a:stretch/>
        </p:blipFill>
        <p:spPr>
          <a:xfrm>
            <a:off x="7663175" y="4756150"/>
            <a:ext cx="975214" cy="214760"/>
          </a:xfrm>
          <a:prstGeom prst="rect">
            <a:avLst/>
          </a:prstGeom>
          <a:noFill/>
          <a:ln>
            <a:noFill/>
          </a:ln>
        </p:spPr>
      </p:pic>
      <p:pic>
        <p:nvPicPr>
          <p:cNvPr id="617" name="Google Shape;617;p72"/>
          <p:cNvPicPr preferRelativeResize="0"/>
          <p:nvPr/>
        </p:nvPicPr>
        <p:blipFill>
          <a:blip r:embed="rId5">
            <a:alphaModFix/>
          </a:blip>
          <a:stretch>
            <a:fillRect/>
          </a:stretch>
        </p:blipFill>
        <p:spPr>
          <a:xfrm>
            <a:off x="860050" y="968723"/>
            <a:ext cx="7423903" cy="34097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73"/>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 sz="2800">
                <a:solidFill>
                  <a:srgbClr val="EE0033"/>
                </a:solidFill>
              </a:rPr>
              <a:t>K8S network plugin - CNI Plugin</a:t>
            </a:r>
            <a:endParaRPr sz="2800">
              <a:solidFill>
                <a:srgbClr val="EE0033"/>
              </a:solidFill>
            </a:endParaRPr>
          </a:p>
        </p:txBody>
      </p:sp>
      <p:pic>
        <p:nvPicPr>
          <p:cNvPr id="623" name="Google Shape;623;p73"/>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624" name="Google Shape;624;p73"/>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25" name="Google Shape;625;p73"/>
          <p:cNvPicPr preferRelativeResize="0"/>
          <p:nvPr/>
        </p:nvPicPr>
        <p:blipFill rotWithShape="1">
          <a:blip r:embed="rId4">
            <a:alphaModFix/>
          </a:blip>
          <a:srcRect/>
          <a:stretch/>
        </p:blipFill>
        <p:spPr>
          <a:xfrm>
            <a:off x="7663175" y="4756150"/>
            <a:ext cx="975214" cy="214760"/>
          </a:xfrm>
          <a:prstGeom prst="rect">
            <a:avLst/>
          </a:prstGeom>
          <a:noFill/>
          <a:ln>
            <a:noFill/>
          </a:ln>
        </p:spPr>
      </p:pic>
      <p:pic>
        <p:nvPicPr>
          <p:cNvPr id="626" name="Google Shape;626;p73"/>
          <p:cNvPicPr preferRelativeResize="0"/>
          <p:nvPr/>
        </p:nvPicPr>
        <p:blipFill>
          <a:blip r:embed="rId5">
            <a:alphaModFix/>
          </a:blip>
          <a:stretch>
            <a:fillRect/>
          </a:stretch>
        </p:blipFill>
        <p:spPr>
          <a:xfrm>
            <a:off x="672175" y="1490950"/>
            <a:ext cx="7799650" cy="2117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74"/>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 sz="2800">
                <a:solidFill>
                  <a:srgbClr val="EE0033"/>
                </a:solidFill>
              </a:rPr>
              <a:t>Flannel Network Plugin</a:t>
            </a:r>
            <a:endParaRPr sz="2800">
              <a:solidFill>
                <a:srgbClr val="EE0033"/>
              </a:solidFill>
            </a:endParaRPr>
          </a:p>
        </p:txBody>
      </p:sp>
      <p:pic>
        <p:nvPicPr>
          <p:cNvPr id="632" name="Google Shape;632;p74"/>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633" name="Google Shape;633;p74"/>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34" name="Google Shape;634;p74"/>
          <p:cNvPicPr preferRelativeResize="0"/>
          <p:nvPr/>
        </p:nvPicPr>
        <p:blipFill rotWithShape="1">
          <a:blip r:embed="rId4">
            <a:alphaModFix/>
          </a:blip>
          <a:srcRect/>
          <a:stretch/>
        </p:blipFill>
        <p:spPr>
          <a:xfrm>
            <a:off x="7663175" y="4756150"/>
            <a:ext cx="975214" cy="214760"/>
          </a:xfrm>
          <a:prstGeom prst="rect">
            <a:avLst/>
          </a:prstGeom>
          <a:noFill/>
          <a:ln>
            <a:noFill/>
          </a:ln>
        </p:spPr>
      </p:pic>
      <p:pic>
        <p:nvPicPr>
          <p:cNvPr id="635" name="Google Shape;635;p74"/>
          <p:cNvPicPr preferRelativeResize="0"/>
          <p:nvPr/>
        </p:nvPicPr>
        <p:blipFill>
          <a:blip r:embed="rId5">
            <a:alphaModFix/>
          </a:blip>
          <a:stretch>
            <a:fillRect/>
          </a:stretch>
        </p:blipFill>
        <p:spPr>
          <a:xfrm>
            <a:off x="3827802" y="1297174"/>
            <a:ext cx="5202876" cy="2131850"/>
          </a:xfrm>
          <a:prstGeom prst="rect">
            <a:avLst/>
          </a:prstGeom>
          <a:noFill/>
          <a:ln>
            <a:noFill/>
          </a:ln>
        </p:spPr>
      </p:pic>
      <p:sp>
        <p:nvSpPr>
          <p:cNvPr id="636" name="Google Shape;636;p74"/>
          <p:cNvSpPr txBox="1"/>
          <p:nvPr/>
        </p:nvSpPr>
        <p:spPr>
          <a:xfrm>
            <a:off x="654050" y="1239000"/>
            <a:ext cx="3918000" cy="738900"/>
          </a:xfrm>
          <a:prstGeom prst="rect">
            <a:avLst/>
          </a:prstGeom>
          <a:noFill/>
          <a:ln>
            <a:noFill/>
          </a:ln>
        </p:spPr>
        <p:txBody>
          <a:bodyPr spcFirstLastPara="1" wrap="square" lIns="91425" tIns="45700" rIns="91425" bIns="45700" anchor="t" anchorCtr="0">
            <a:spAutoFit/>
          </a:bodyPr>
          <a:lstStyle/>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Simple, easy to install</a:t>
            </a:r>
            <a:endParaRPr>
              <a:solidFill>
                <a:schemeClr val="dk1"/>
              </a:solidFill>
              <a:latin typeface="Sarabun"/>
              <a:ea typeface="Sarabun"/>
              <a:cs typeface="Sarabun"/>
              <a:sym typeface="Sarabun"/>
            </a:endParaRPr>
          </a:p>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Work for most environment with VXLAN modes</a:t>
            </a:r>
            <a:endParaRPr>
              <a:solidFill>
                <a:schemeClr val="dk1"/>
              </a:solidFill>
              <a:latin typeface="Sarabun"/>
              <a:ea typeface="Sarabun"/>
              <a:cs typeface="Sarabun"/>
              <a:sym typeface="Sarabu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30"/>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182" name="Google Shape;182;p30"/>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183" name="Google Shape;183;p30"/>
          <p:cNvPicPr preferRelativeResize="0"/>
          <p:nvPr/>
        </p:nvPicPr>
        <p:blipFill rotWithShape="1">
          <a:blip r:embed="rId4">
            <a:alphaModFix/>
          </a:blip>
          <a:srcRect/>
          <a:stretch/>
        </p:blipFill>
        <p:spPr>
          <a:xfrm>
            <a:off x="7663175" y="4756150"/>
            <a:ext cx="975214" cy="214760"/>
          </a:xfrm>
          <a:prstGeom prst="rect">
            <a:avLst/>
          </a:prstGeom>
          <a:noFill/>
          <a:ln>
            <a:noFill/>
          </a:ln>
        </p:spPr>
      </p:pic>
      <p:pic>
        <p:nvPicPr>
          <p:cNvPr id="184" name="Google Shape;184;p30"/>
          <p:cNvPicPr preferRelativeResize="0"/>
          <p:nvPr/>
        </p:nvPicPr>
        <p:blipFill>
          <a:blip r:embed="rId5">
            <a:alphaModFix/>
          </a:blip>
          <a:stretch>
            <a:fillRect/>
          </a:stretch>
        </p:blipFill>
        <p:spPr>
          <a:xfrm>
            <a:off x="329000" y="1185100"/>
            <a:ext cx="8486001" cy="3127023"/>
          </a:xfrm>
          <a:prstGeom prst="rect">
            <a:avLst/>
          </a:prstGeom>
          <a:noFill/>
          <a:ln>
            <a:noFill/>
          </a:ln>
        </p:spPr>
      </p:pic>
      <p:sp>
        <p:nvSpPr>
          <p:cNvPr id="185" name="Google Shape;185;p30"/>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 sz="2800">
                <a:solidFill>
                  <a:srgbClr val="EE0033"/>
                </a:solidFill>
              </a:rPr>
              <a:t>Container Evolutions</a:t>
            </a:r>
            <a:endParaRPr sz="2800">
              <a:solidFill>
                <a:srgbClr val="EE0033"/>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Google Shape;641;p75"/>
          <p:cNvPicPr preferRelativeResize="0"/>
          <p:nvPr/>
        </p:nvPicPr>
        <p:blipFill rotWithShape="1">
          <a:blip r:embed="rId3">
            <a:alphaModFix/>
          </a:blip>
          <a:srcRect/>
          <a:stretch/>
        </p:blipFill>
        <p:spPr>
          <a:xfrm>
            <a:off x="603338" y="1999238"/>
            <a:ext cx="4939026" cy="1145025"/>
          </a:xfrm>
          <a:prstGeom prst="rect">
            <a:avLst/>
          </a:prstGeom>
          <a:noFill/>
          <a:ln>
            <a:noFill/>
          </a:ln>
        </p:spPr>
      </p:pic>
      <p:sp>
        <p:nvSpPr>
          <p:cNvPr id="642" name="Google Shape;642;p75"/>
          <p:cNvSpPr txBox="1"/>
          <p:nvPr/>
        </p:nvSpPr>
        <p:spPr>
          <a:xfrm>
            <a:off x="374653" y="2356338"/>
            <a:ext cx="49389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200">
                <a:solidFill>
                  <a:schemeClr val="lt1"/>
                </a:solidFill>
              </a:rPr>
              <a:t>Persistent Storage</a:t>
            </a:r>
            <a:endParaRPr/>
          </a:p>
        </p:txBody>
      </p:sp>
      <p:pic>
        <p:nvPicPr>
          <p:cNvPr id="643" name="Google Shape;643;p75"/>
          <p:cNvPicPr preferRelativeResize="0"/>
          <p:nvPr/>
        </p:nvPicPr>
        <p:blipFill rotWithShape="1">
          <a:blip r:embed="rId4">
            <a:alphaModFix/>
          </a:blip>
          <a:srcRect/>
          <a:stretch/>
        </p:blipFill>
        <p:spPr>
          <a:xfrm>
            <a:off x="0" y="4603247"/>
            <a:ext cx="9144001" cy="540254"/>
          </a:xfrm>
          <a:prstGeom prst="rect">
            <a:avLst/>
          </a:prstGeom>
          <a:noFill/>
          <a:ln>
            <a:noFill/>
          </a:ln>
        </p:spPr>
      </p:pic>
      <p:sp>
        <p:nvSpPr>
          <p:cNvPr id="644" name="Google Shape;644;p75"/>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45" name="Google Shape;645;p75"/>
          <p:cNvPicPr preferRelativeResize="0"/>
          <p:nvPr/>
        </p:nvPicPr>
        <p:blipFill rotWithShape="1">
          <a:blip r:embed="rId5">
            <a:alphaModFix/>
          </a:blip>
          <a:srcRect/>
          <a:stretch/>
        </p:blipFill>
        <p:spPr>
          <a:xfrm>
            <a:off x="7663175" y="4756150"/>
            <a:ext cx="975214" cy="21476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76"/>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 sz="2800">
                <a:solidFill>
                  <a:srgbClr val="EE0033"/>
                </a:solidFill>
              </a:rPr>
              <a:t>Persistent Storage</a:t>
            </a:r>
            <a:endParaRPr sz="2800">
              <a:solidFill>
                <a:srgbClr val="EE0033"/>
              </a:solidFill>
            </a:endParaRPr>
          </a:p>
        </p:txBody>
      </p:sp>
      <p:pic>
        <p:nvPicPr>
          <p:cNvPr id="651" name="Google Shape;651;p76"/>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652" name="Google Shape;652;p76"/>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53" name="Google Shape;653;p76"/>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654" name="Google Shape;654;p76"/>
          <p:cNvSpPr txBox="1"/>
          <p:nvPr/>
        </p:nvSpPr>
        <p:spPr>
          <a:xfrm>
            <a:off x="654050" y="1239000"/>
            <a:ext cx="3918000" cy="307800"/>
          </a:xfrm>
          <a:prstGeom prst="rect">
            <a:avLst/>
          </a:prstGeom>
          <a:noFill/>
          <a:ln>
            <a:noFill/>
          </a:ln>
        </p:spPr>
        <p:txBody>
          <a:bodyPr spcFirstLastPara="1" wrap="square" lIns="91425" tIns="45700" rIns="91425" bIns="45700" anchor="t" anchorCtr="0">
            <a:spAutoFit/>
          </a:bodyPr>
          <a:lstStyle/>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Use case: Stateful applications</a:t>
            </a:r>
            <a:endParaRPr>
              <a:solidFill>
                <a:schemeClr val="dk1"/>
              </a:solidFill>
              <a:latin typeface="Sarabun"/>
              <a:ea typeface="Sarabun"/>
              <a:cs typeface="Sarabun"/>
              <a:sym typeface="Sarabun"/>
            </a:endParaRPr>
          </a:p>
        </p:txBody>
      </p:sp>
      <p:pic>
        <p:nvPicPr>
          <p:cNvPr id="655" name="Google Shape;655;p76"/>
          <p:cNvPicPr preferRelativeResize="0"/>
          <p:nvPr/>
        </p:nvPicPr>
        <p:blipFill>
          <a:blip r:embed="rId5">
            <a:alphaModFix/>
          </a:blip>
          <a:stretch>
            <a:fillRect/>
          </a:stretch>
        </p:blipFill>
        <p:spPr>
          <a:xfrm>
            <a:off x="1126387" y="1699200"/>
            <a:ext cx="5062527" cy="275164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77"/>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 sz="2800">
                <a:solidFill>
                  <a:srgbClr val="EE0033"/>
                </a:solidFill>
              </a:rPr>
              <a:t>K8S Storage Resources</a:t>
            </a:r>
            <a:endParaRPr sz="2800">
              <a:solidFill>
                <a:srgbClr val="EE0033"/>
              </a:solidFill>
            </a:endParaRPr>
          </a:p>
        </p:txBody>
      </p:sp>
      <p:pic>
        <p:nvPicPr>
          <p:cNvPr id="661" name="Google Shape;661;p77"/>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662" name="Google Shape;662;p77"/>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63" name="Google Shape;663;p77"/>
          <p:cNvPicPr preferRelativeResize="0"/>
          <p:nvPr/>
        </p:nvPicPr>
        <p:blipFill rotWithShape="1">
          <a:blip r:embed="rId4">
            <a:alphaModFix/>
          </a:blip>
          <a:srcRect/>
          <a:stretch/>
        </p:blipFill>
        <p:spPr>
          <a:xfrm>
            <a:off x="7663175" y="4756150"/>
            <a:ext cx="975214" cy="214760"/>
          </a:xfrm>
          <a:prstGeom prst="rect">
            <a:avLst/>
          </a:prstGeom>
          <a:noFill/>
          <a:ln>
            <a:noFill/>
          </a:ln>
        </p:spPr>
      </p:pic>
      <p:sp>
        <p:nvSpPr>
          <p:cNvPr id="664" name="Google Shape;664;p77"/>
          <p:cNvSpPr txBox="1"/>
          <p:nvPr/>
        </p:nvSpPr>
        <p:spPr>
          <a:xfrm>
            <a:off x="654050" y="1239000"/>
            <a:ext cx="3918000" cy="738900"/>
          </a:xfrm>
          <a:prstGeom prst="rect">
            <a:avLst/>
          </a:prstGeom>
          <a:noFill/>
          <a:ln>
            <a:noFill/>
          </a:ln>
        </p:spPr>
        <p:txBody>
          <a:bodyPr spcFirstLastPara="1" wrap="square" lIns="91425" tIns="45700" rIns="91425" bIns="45700" anchor="t" anchorCtr="0">
            <a:spAutoFit/>
          </a:bodyPr>
          <a:lstStyle/>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Persistent Volume</a:t>
            </a:r>
            <a:endParaRPr>
              <a:solidFill>
                <a:schemeClr val="dk1"/>
              </a:solidFill>
              <a:latin typeface="Sarabun"/>
              <a:ea typeface="Sarabun"/>
              <a:cs typeface="Sarabun"/>
              <a:sym typeface="Sarabun"/>
            </a:endParaRPr>
          </a:p>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Persistent Volume Claim</a:t>
            </a:r>
            <a:endParaRPr>
              <a:solidFill>
                <a:schemeClr val="dk1"/>
              </a:solidFill>
              <a:latin typeface="Sarabun"/>
              <a:ea typeface="Sarabun"/>
              <a:cs typeface="Sarabun"/>
              <a:sym typeface="Sarabun"/>
            </a:endParaRPr>
          </a:p>
          <a:p>
            <a:pPr marL="457200" lvl="0" indent="-317500" algn="l" rtl="0">
              <a:spcBef>
                <a:spcPts val="0"/>
              </a:spcBef>
              <a:spcAft>
                <a:spcPts val="0"/>
              </a:spcAft>
              <a:buClr>
                <a:schemeClr val="dk1"/>
              </a:buClr>
              <a:buSzPts val="1400"/>
              <a:buFont typeface="Sarabun"/>
              <a:buChar char="●"/>
            </a:pPr>
            <a:r>
              <a:rPr lang="en">
                <a:solidFill>
                  <a:schemeClr val="dk1"/>
                </a:solidFill>
                <a:latin typeface="Sarabun"/>
                <a:ea typeface="Sarabun"/>
                <a:cs typeface="Sarabun"/>
                <a:sym typeface="Sarabun"/>
              </a:rPr>
              <a:t>StorageClass</a:t>
            </a:r>
            <a:endParaRPr>
              <a:solidFill>
                <a:schemeClr val="dk1"/>
              </a:solidFill>
              <a:latin typeface="Sarabun"/>
              <a:ea typeface="Sarabun"/>
              <a:cs typeface="Sarabun"/>
              <a:sym typeface="Sarabun"/>
            </a:endParaRPr>
          </a:p>
        </p:txBody>
      </p:sp>
      <p:pic>
        <p:nvPicPr>
          <p:cNvPr id="665" name="Google Shape;665;p77"/>
          <p:cNvPicPr preferRelativeResize="0"/>
          <p:nvPr/>
        </p:nvPicPr>
        <p:blipFill>
          <a:blip r:embed="rId5">
            <a:alphaModFix/>
          </a:blip>
          <a:stretch>
            <a:fillRect/>
          </a:stretch>
        </p:blipFill>
        <p:spPr>
          <a:xfrm>
            <a:off x="3336375" y="1444024"/>
            <a:ext cx="3804350" cy="26842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pic>
        <p:nvPicPr>
          <p:cNvPr id="670" name="Google Shape;670;p78"/>
          <p:cNvPicPr preferRelativeResize="0"/>
          <p:nvPr/>
        </p:nvPicPr>
        <p:blipFill rotWithShape="1">
          <a:blip r:embed="rId3">
            <a:alphaModFix/>
          </a:blip>
          <a:srcRect/>
          <a:stretch/>
        </p:blipFill>
        <p:spPr>
          <a:xfrm>
            <a:off x="603338" y="1999238"/>
            <a:ext cx="4939026" cy="1145025"/>
          </a:xfrm>
          <a:prstGeom prst="rect">
            <a:avLst/>
          </a:prstGeom>
          <a:noFill/>
          <a:ln>
            <a:noFill/>
          </a:ln>
        </p:spPr>
      </p:pic>
      <p:sp>
        <p:nvSpPr>
          <p:cNvPr id="671" name="Google Shape;671;p78"/>
          <p:cNvSpPr txBox="1"/>
          <p:nvPr/>
        </p:nvSpPr>
        <p:spPr>
          <a:xfrm>
            <a:off x="374653" y="2356338"/>
            <a:ext cx="49389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200">
                <a:solidFill>
                  <a:schemeClr val="lt1"/>
                </a:solidFill>
              </a:rPr>
              <a:t>Service Mesh</a:t>
            </a:r>
            <a:endParaRPr/>
          </a:p>
        </p:txBody>
      </p:sp>
      <p:pic>
        <p:nvPicPr>
          <p:cNvPr id="672" name="Google Shape;672;p78"/>
          <p:cNvPicPr preferRelativeResize="0"/>
          <p:nvPr/>
        </p:nvPicPr>
        <p:blipFill rotWithShape="1">
          <a:blip r:embed="rId4">
            <a:alphaModFix/>
          </a:blip>
          <a:srcRect/>
          <a:stretch/>
        </p:blipFill>
        <p:spPr>
          <a:xfrm>
            <a:off x="0" y="4603247"/>
            <a:ext cx="9144001" cy="540254"/>
          </a:xfrm>
          <a:prstGeom prst="rect">
            <a:avLst/>
          </a:prstGeom>
          <a:noFill/>
          <a:ln>
            <a:noFill/>
          </a:ln>
        </p:spPr>
      </p:pic>
      <p:sp>
        <p:nvSpPr>
          <p:cNvPr id="673" name="Google Shape;673;p78"/>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74" name="Google Shape;674;p78"/>
          <p:cNvPicPr preferRelativeResize="0"/>
          <p:nvPr/>
        </p:nvPicPr>
        <p:blipFill rotWithShape="1">
          <a:blip r:embed="rId5">
            <a:alphaModFix/>
          </a:blip>
          <a:srcRect/>
          <a:stretch/>
        </p:blipFill>
        <p:spPr>
          <a:xfrm>
            <a:off x="7663175" y="4756150"/>
            <a:ext cx="975214" cy="21476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79"/>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 sz="2800">
                <a:solidFill>
                  <a:srgbClr val="EE0033"/>
                </a:solidFill>
              </a:rPr>
              <a:t>Monolith to Microservices</a:t>
            </a:r>
            <a:endParaRPr sz="2800">
              <a:solidFill>
                <a:srgbClr val="EE0033"/>
              </a:solidFill>
            </a:endParaRPr>
          </a:p>
        </p:txBody>
      </p:sp>
      <p:pic>
        <p:nvPicPr>
          <p:cNvPr id="680" name="Google Shape;680;p79"/>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681" name="Google Shape;681;p79"/>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82" name="Google Shape;682;p79"/>
          <p:cNvPicPr preferRelativeResize="0"/>
          <p:nvPr/>
        </p:nvPicPr>
        <p:blipFill rotWithShape="1">
          <a:blip r:embed="rId4">
            <a:alphaModFix/>
          </a:blip>
          <a:srcRect/>
          <a:stretch/>
        </p:blipFill>
        <p:spPr>
          <a:xfrm>
            <a:off x="7663175" y="4756150"/>
            <a:ext cx="975214" cy="214760"/>
          </a:xfrm>
          <a:prstGeom prst="rect">
            <a:avLst/>
          </a:prstGeom>
          <a:noFill/>
          <a:ln>
            <a:noFill/>
          </a:ln>
        </p:spPr>
      </p:pic>
      <p:pic>
        <p:nvPicPr>
          <p:cNvPr id="683" name="Google Shape;683;p79"/>
          <p:cNvPicPr preferRelativeResize="0"/>
          <p:nvPr/>
        </p:nvPicPr>
        <p:blipFill>
          <a:blip r:embed="rId5">
            <a:alphaModFix/>
          </a:blip>
          <a:stretch>
            <a:fillRect/>
          </a:stretch>
        </p:blipFill>
        <p:spPr>
          <a:xfrm>
            <a:off x="442850" y="992698"/>
            <a:ext cx="7874012" cy="340974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80"/>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 sz="2800">
                <a:solidFill>
                  <a:srgbClr val="EE0033"/>
                </a:solidFill>
              </a:rPr>
              <a:t>Network Functions</a:t>
            </a:r>
            <a:endParaRPr sz="2800">
              <a:solidFill>
                <a:srgbClr val="EE0033"/>
              </a:solidFill>
            </a:endParaRPr>
          </a:p>
        </p:txBody>
      </p:sp>
      <p:pic>
        <p:nvPicPr>
          <p:cNvPr id="689" name="Google Shape;689;p80"/>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690" name="Google Shape;690;p80"/>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691" name="Google Shape;691;p80"/>
          <p:cNvPicPr preferRelativeResize="0"/>
          <p:nvPr/>
        </p:nvPicPr>
        <p:blipFill rotWithShape="1">
          <a:blip r:embed="rId4">
            <a:alphaModFix/>
          </a:blip>
          <a:srcRect/>
          <a:stretch/>
        </p:blipFill>
        <p:spPr>
          <a:xfrm>
            <a:off x="7663175" y="4756150"/>
            <a:ext cx="975214" cy="214760"/>
          </a:xfrm>
          <a:prstGeom prst="rect">
            <a:avLst/>
          </a:prstGeom>
          <a:noFill/>
          <a:ln>
            <a:noFill/>
          </a:ln>
        </p:spPr>
      </p:pic>
      <p:pic>
        <p:nvPicPr>
          <p:cNvPr id="692" name="Google Shape;692;p80"/>
          <p:cNvPicPr preferRelativeResize="0"/>
          <p:nvPr/>
        </p:nvPicPr>
        <p:blipFill>
          <a:blip r:embed="rId5">
            <a:alphaModFix/>
          </a:blip>
          <a:stretch>
            <a:fillRect/>
          </a:stretch>
        </p:blipFill>
        <p:spPr>
          <a:xfrm>
            <a:off x="1287425" y="980598"/>
            <a:ext cx="6569161" cy="34097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81"/>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 sz="2800">
                <a:solidFill>
                  <a:srgbClr val="EE0033"/>
                </a:solidFill>
              </a:rPr>
              <a:t>Service mesh</a:t>
            </a:r>
            <a:endParaRPr sz="2800">
              <a:solidFill>
                <a:srgbClr val="EE0033"/>
              </a:solidFill>
            </a:endParaRPr>
          </a:p>
        </p:txBody>
      </p:sp>
      <p:pic>
        <p:nvPicPr>
          <p:cNvPr id="698" name="Google Shape;698;p81"/>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699" name="Google Shape;699;p81"/>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700" name="Google Shape;700;p81"/>
          <p:cNvPicPr preferRelativeResize="0"/>
          <p:nvPr/>
        </p:nvPicPr>
        <p:blipFill rotWithShape="1">
          <a:blip r:embed="rId4">
            <a:alphaModFix/>
          </a:blip>
          <a:srcRect/>
          <a:stretch/>
        </p:blipFill>
        <p:spPr>
          <a:xfrm>
            <a:off x="7663175" y="4756150"/>
            <a:ext cx="975214" cy="214760"/>
          </a:xfrm>
          <a:prstGeom prst="rect">
            <a:avLst/>
          </a:prstGeom>
          <a:noFill/>
          <a:ln>
            <a:noFill/>
          </a:ln>
        </p:spPr>
      </p:pic>
      <p:pic>
        <p:nvPicPr>
          <p:cNvPr id="701" name="Google Shape;701;p81"/>
          <p:cNvPicPr preferRelativeResize="0"/>
          <p:nvPr/>
        </p:nvPicPr>
        <p:blipFill>
          <a:blip r:embed="rId5">
            <a:alphaModFix/>
          </a:blip>
          <a:stretch>
            <a:fillRect/>
          </a:stretch>
        </p:blipFill>
        <p:spPr>
          <a:xfrm>
            <a:off x="1314275" y="1041098"/>
            <a:ext cx="6515445" cy="34097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82"/>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SzPts val="1100"/>
              <a:buNone/>
            </a:pPr>
            <a:r>
              <a:rPr lang="en" sz="2800">
                <a:solidFill>
                  <a:srgbClr val="EE0033"/>
                </a:solidFill>
              </a:rPr>
              <a:t>Service mesh</a:t>
            </a:r>
            <a:endParaRPr sz="2800">
              <a:solidFill>
                <a:srgbClr val="EE0033"/>
              </a:solidFill>
            </a:endParaRPr>
          </a:p>
        </p:txBody>
      </p:sp>
      <p:pic>
        <p:nvPicPr>
          <p:cNvPr id="707" name="Google Shape;707;p82"/>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708" name="Google Shape;708;p82"/>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709" name="Google Shape;709;p82"/>
          <p:cNvPicPr preferRelativeResize="0"/>
          <p:nvPr/>
        </p:nvPicPr>
        <p:blipFill rotWithShape="1">
          <a:blip r:embed="rId4">
            <a:alphaModFix/>
          </a:blip>
          <a:srcRect/>
          <a:stretch/>
        </p:blipFill>
        <p:spPr>
          <a:xfrm>
            <a:off x="7663175" y="4756150"/>
            <a:ext cx="975214" cy="214760"/>
          </a:xfrm>
          <a:prstGeom prst="rect">
            <a:avLst/>
          </a:prstGeom>
          <a:noFill/>
          <a:ln>
            <a:noFill/>
          </a:ln>
        </p:spPr>
      </p:pic>
      <p:pic>
        <p:nvPicPr>
          <p:cNvPr id="710" name="Google Shape;710;p82"/>
          <p:cNvPicPr preferRelativeResize="0"/>
          <p:nvPr/>
        </p:nvPicPr>
        <p:blipFill>
          <a:blip r:embed="rId5">
            <a:alphaModFix/>
          </a:blip>
          <a:stretch>
            <a:fillRect/>
          </a:stretch>
        </p:blipFill>
        <p:spPr>
          <a:xfrm>
            <a:off x="329000" y="1272025"/>
            <a:ext cx="8486000" cy="19941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pic>
        <p:nvPicPr>
          <p:cNvPr id="715" name="Google Shape;715;p83"/>
          <p:cNvPicPr preferRelativeResize="0"/>
          <p:nvPr/>
        </p:nvPicPr>
        <p:blipFill rotWithShape="1">
          <a:blip r:embed="rId3">
            <a:alphaModFix/>
          </a:blip>
          <a:srcRect/>
          <a:stretch/>
        </p:blipFill>
        <p:spPr>
          <a:xfrm>
            <a:off x="-130961" y="1557461"/>
            <a:ext cx="4041117" cy="4890479"/>
          </a:xfrm>
          <a:prstGeom prst="rect">
            <a:avLst/>
          </a:prstGeom>
          <a:noFill/>
          <a:ln>
            <a:noFill/>
          </a:ln>
        </p:spPr>
      </p:pic>
      <p:sp>
        <p:nvSpPr>
          <p:cNvPr id="716" name="Google Shape;716;p83"/>
          <p:cNvSpPr txBox="1"/>
          <p:nvPr/>
        </p:nvSpPr>
        <p:spPr>
          <a:xfrm>
            <a:off x="781850" y="2747292"/>
            <a:ext cx="22155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400">
                <a:solidFill>
                  <a:schemeClr val="lt1"/>
                </a:solidFill>
              </a:rPr>
              <a:t>THANK YOU</a:t>
            </a:r>
            <a:endParaRPr/>
          </a:p>
        </p:txBody>
      </p:sp>
      <p:pic>
        <p:nvPicPr>
          <p:cNvPr id="717" name="Google Shape;717;p83"/>
          <p:cNvPicPr preferRelativeResize="0"/>
          <p:nvPr/>
        </p:nvPicPr>
        <p:blipFill rotWithShape="1">
          <a:blip r:embed="rId4">
            <a:alphaModFix/>
          </a:blip>
          <a:srcRect/>
          <a:stretch/>
        </p:blipFill>
        <p:spPr>
          <a:xfrm>
            <a:off x="0" y="4603247"/>
            <a:ext cx="9144001" cy="540254"/>
          </a:xfrm>
          <a:prstGeom prst="rect">
            <a:avLst/>
          </a:prstGeom>
          <a:noFill/>
          <a:ln>
            <a:noFill/>
          </a:ln>
        </p:spPr>
      </p:pic>
      <p:sp>
        <p:nvSpPr>
          <p:cNvPr id="718" name="Google Shape;718;p83"/>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719" name="Google Shape;719;p83"/>
          <p:cNvPicPr preferRelativeResize="0"/>
          <p:nvPr/>
        </p:nvPicPr>
        <p:blipFill rotWithShape="1">
          <a:blip r:embed="rId5">
            <a:alphaModFix/>
          </a:blip>
          <a:srcRect/>
          <a:stretch/>
        </p:blipFill>
        <p:spPr>
          <a:xfrm>
            <a:off x="7663175" y="4756150"/>
            <a:ext cx="975214" cy="2147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31"/>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191" name="Google Shape;191;p31"/>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192" name="Google Shape;192;p31"/>
          <p:cNvPicPr preferRelativeResize="0"/>
          <p:nvPr/>
        </p:nvPicPr>
        <p:blipFill rotWithShape="1">
          <a:blip r:embed="rId4">
            <a:alphaModFix/>
          </a:blip>
          <a:srcRect/>
          <a:stretch/>
        </p:blipFill>
        <p:spPr>
          <a:xfrm>
            <a:off x="7663175" y="4756150"/>
            <a:ext cx="975214" cy="214760"/>
          </a:xfrm>
          <a:prstGeom prst="rect">
            <a:avLst/>
          </a:prstGeom>
          <a:noFill/>
          <a:ln>
            <a:noFill/>
          </a:ln>
        </p:spPr>
      </p:pic>
      <p:pic>
        <p:nvPicPr>
          <p:cNvPr id="193" name="Google Shape;193;p31"/>
          <p:cNvPicPr preferRelativeResize="0"/>
          <p:nvPr/>
        </p:nvPicPr>
        <p:blipFill>
          <a:blip r:embed="rId5">
            <a:alphaModFix/>
          </a:blip>
          <a:stretch>
            <a:fillRect/>
          </a:stretch>
        </p:blipFill>
        <p:spPr>
          <a:xfrm>
            <a:off x="1539339" y="1123825"/>
            <a:ext cx="6065323" cy="3244314"/>
          </a:xfrm>
          <a:prstGeom prst="rect">
            <a:avLst/>
          </a:prstGeom>
          <a:noFill/>
          <a:ln>
            <a:noFill/>
          </a:ln>
        </p:spPr>
      </p:pic>
      <p:sp>
        <p:nvSpPr>
          <p:cNvPr id="194" name="Google Shape;194;p31"/>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Container to Containers?</a:t>
            </a:r>
            <a:endParaRPr sz="2800">
              <a:solidFill>
                <a:srgbClr val="EE0033"/>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Orchestration tool</a:t>
            </a:r>
            <a:endParaRPr sz="2800">
              <a:solidFill>
                <a:srgbClr val="EE0033"/>
              </a:solidFill>
              <a:latin typeface="Arial"/>
              <a:ea typeface="Arial"/>
              <a:cs typeface="Arial"/>
              <a:sym typeface="Arial"/>
            </a:endParaRPr>
          </a:p>
        </p:txBody>
      </p:sp>
      <p:pic>
        <p:nvPicPr>
          <p:cNvPr id="200" name="Google Shape;200;p32"/>
          <p:cNvPicPr preferRelativeResize="0"/>
          <p:nvPr/>
        </p:nvPicPr>
        <p:blipFill rotWithShape="1">
          <a:blip r:embed="rId3">
            <a:alphaModFix/>
          </a:blip>
          <a:srcRect/>
          <a:stretch/>
        </p:blipFill>
        <p:spPr>
          <a:xfrm>
            <a:off x="0" y="4603247"/>
            <a:ext cx="9144001" cy="540254"/>
          </a:xfrm>
          <a:prstGeom prst="rect">
            <a:avLst/>
          </a:prstGeom>
          <a:noFill/>
          <a:ln>
            <a:noFill/>
          </a:ln>
        </p:spPr>
      </p:pic>
      <p:sp>
        <p:nvSpPr>
          <p:cNvPr id="201" name="Google Shape;201;p32"/>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02" name="Google Shape;202;p32"/>
          <p:cNvPicPr preferRelativeResize="0"/>
          <p:nvPr/>
        </p:nvPicPr>
        <p:blipFill rotWithShape="1">
          <a:blip r:embed="rId4">
            <a:alphaModFix/>
          </a:blip>
          <a:srcRect/>
          <a:stretch/>
        </p:blipFill>
        <p:spPr>
          <a:xfrm>
            <a:off x="7663175" y="4756150"/>
            <a:ext cx="975214" cy="214760"/>
          </a:xfrm>
          <a:prstGeom prst="rect">
            <a:avLst/>
          </a:prstGeom>
          <a:noFill/>
          <a:ln>
            <a:noFill/>
          </a:ln>
        </p:spPr>
      </p:pic>
      <p:pic>
        <p:nvPicPr>
          <p:cNvPr id="203" name="Google Shape;203;p32"/>
          <p:cNvPicPr preferRelativeResize="0"/>
          <p:nvPr/>
        </p:nvPicPr>
        <p:blipFill>
          <a:blip r:embed="rId5">
            <a:alphaModFix/>
          </a:blip>
          <a:stretch>
            <a:fillRect/>
          </a:stretch>
        </p:blipFill>
        <p:spPr>
          <a:xfrm>
            <a:off x="1584653" y="939500"/>
            <a:ext cx="5974700" cy="3166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3"/>
          <p:cNvPicPr preferRelativeResize="0"/>
          <p:nvPr/>
        </p:nvPicPr>
        <p:blipFill rotWithShape="1">
          <a:blip r:embed="rId3">
            <a:alphaModFix/>
          </a:blip>
          <a:srcRect/>
          <a:stretch/>
        </p:blipFill>
        <p:spPr>
          <a:xfrm>
            <a:off x="603351" y="1999251"/>
            <a:ext cx="5447001" cy="1262762"/>
          </a:xfrm>
          <a:prstGeom prst="rect">
            <a:avLst/>
          </a:prstGeom>
          <a:noFill/>
          <a:ln>
            <a:noFill/>
          </a:ln>
        </p:spPr>
      </p:pic>
      <p:sp>
        <p:nvSpPr>
          <p:cNvPr id="209" name="Google Shape;209;p33"/>
          <p:cNvSpPr txBox="1"/>
          <p:nvPr/>
        </p:nvSpPr>
        <p:spPr>
          <a:xfrm>
            <a:off x="374650" y="2356350"/>
            <a:ext cx="5675700"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200">
                <a:solidFill>
                  <a:schemeClr val="lt1"/>
                </a:solidFill>
              </a:rPr>
              <a:t>Kubernetes Overview</a:t>
            </a:r>
            <a:endParaRPr sz="2200">
              <a:solidFill>
                <a:schemeClr val="lt1"/>
              </a:solidFill>
            </a:endParaRPr>
          </a:p>
          <a:p>
            <a:pPr marL="0" marR="0" lvl="0" indent="0" algn="l" rtl="0">
              <a:spcBef>
                <a:spcPts val="0"/>
              </a:spcBef>
              <a:spcAft>
                <a:spcPts val="0"/>
              </a:spcAft>
              <a:buNone/>
            </a:pPr>
            <a:endParaRPr sz="2200">
              <a:solidFill>
                <a:schemeClr val="lt1"/>
              </a:solidFill>
            </a:endParaRPr>
          </a:p>
        </p:txBody>
      </p:sp>
      <p:pic>
        <p:nvPicPr>
          <p:cNvPr id="210" name="Google Shape;210;p33"/>
          <p:cNvPicPr preferRelativeResize="0"/>
          <p:nvPr/>
        </p:nvPicPr>
        <p:blipFill rotWithShape="1">
          <a:blip r:embed="rId4">
            <a:alphaModFix/>
          </a:blip>
          <a:srcRect/>
          <a:stretch/>
        </p:blipFill>
        <p:spPr>
          <a:xfrm>
            <a:off x="0" y="4603247"/>
            <a:ext cx="9144001" cy="540254"/>
          </a:xfrm>
          <a:prstGeom prst="rect">
            <a:avLst/>
          </a:prstGeom>
          <a:noFill/>
          <a:ln>
            <a:noFill/>
          </a:ln>
        </p:spPr>
      </p:pic>
      <p:sp>
        <p:nvSpPr>
          <p:cNvPr id="211" name="Google Shape;211;p33"/>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12" name="Google Shape;212;p33"/>
          <p:cNvPicPr preferRelativeResize="0"/>
          <p:nvPr/>
        </p:nvPicPr>
        <p:blipFill rotWithShape="1">
          <a:blip r:embed="rId5">
            <a:alphaModFix/>
          </a:blip>
          <a:srcRect/>
          <a:stretch/>
        </p:blipFill>
        <p:spPr>
          <a:xfrm>
            <a:off x="7663175" y="4756150"/>
            <a:ext cx="975214" cy="2147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4" descr="Diagram&#10;&#10;Description automatically generated"/>
          <p:cNvPicPr preferRelativeResize="0"/>
          <p:nvPr/>
        </p:nvPicPr>
        <p:blipFill rotWithShape="1">
          <a:blip r:embed="rId3">
            <a:alphaModFix/>
          </a:blip>
          <a:srcRect/>
          <a:stretch/>
        </p:blipFill>
        <p:spPr>
          <a:xfrm>
            <a:off x="1983976" y="1774399"/>
            <a:ext cx="4780362" cy="2875746"/>
          </a:xfrm>
          <a:prstGeom prst="rect">
            <a:avLst/>
          </a:prstGeom>
          <a:noFill/>
          <a:ln>
            <a:noFill/>
          </a:ln>
        </p:spPr>
      </p:pic>
      <p:pic>
        <p:nvPicPr>
          <p:cNvPr id="218" name="Google Shape;218;p34"/>
          <p:cNvPicPr preferRelativeResize="0"/>
          <p:nvPr/>
        </p:nvPicPr>
        <p:blipFill rotWithShape="1">
          <a:blip r:embed="rId4">
            <a:alphaModFix/>
          </a:blip>
          <a:srcRect/>
          <a:stretch/>
        </p:blipFill>
        <p:spPr>
          <a:xfrm>
            <a:off x="0" y="4603247"/>
            <a:ext cx="9144001" cy="540254"/>
          </a:xfrm>
          <a:prstGeom prst="rect">
            <a:avLst/>
          </a:prstGeom>
          <a:noFill/>
          <a:ln>
            <a:noFill/>
          </a:ln>
        </p:spPr>
      </p:pic>
      <p:sp>
        <p:nvSpPr>
          <p:cNvPr id="219" name="Google Shape;219;p34"/>
          <p:cNvSpPr txBox="1"/>
          <p:nvPr/>
        </p:nvSpPr>
        <p:spPr>
          <a:xfrm>
            <a:off x="374650" y="4756150"/>
            <a:ext cx="3968700" cy="253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050">
                <a:solidFill>
                  <a:srgbClr val="B4B4B4"/>
                </a:solidFill>
                <a:latin typeface="Arial"/>
                <a:ea typeface="Arial"/>
                <a:cs typeface="Arial"/>
                <a:sym typeface="Arial"/>
              </a:rPr>
              <a:t>www.viettel.com.vn</a:t>
            </a:r>
            <a:endParaRPr/>
          </a:p>
        </p:txBody>
      </p:sp>
      <p:pic>
        <p:nvPicPr>
          <p:cNvPr id="220" name="Google Shape;220;p34"/>
          <p:cNvPicPr preferRelativeResize="0"/>
          <p:nvPr/>
        </p:nvPicPr>
        <p:blipFill rotWithShape="1">
          <a:blip r:embed="rId5">
            <a:alphaModFix/>
          </a:blip>
          <a:srcRect/>
          <a:stretch/>
        </p:blipFill>
        <p:spPr>
          <a:xfrm>
            <a:off x="7663175" y="4756150"/>
            <a:ext cx="975214" cy="214760"/>
          </a:xfrm>
          <a:prstGeom prst="rect">
            <a:avLst/>
          </a:prstGeom>
          <a:noFill/>
          <a:ln>
            <a:noFill/>
          </a:ln>
        </p:spPr>
      </p:pic>
      <p:sp>
        <p:nvSpPr>
          <p:cNvPr id="221" name="Google Shape;221;p34"/>
          <p:cNvSpPr txBox="1"/>
          <p:nvPr/>
        </p:nvSpPr>
        <p:spPr>
          <a:xfrm>
            <a:off x="190500" y="1180295"/>
            <a:ext cx="8763000" cy="738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400" b="1" dirty="0">
                <a:solidFill>
                  <a:schemeClr val="dk1"/>
                </a:solidFill>
                <a:latin typeface="Open Sans"/>
                <a:ea typeface="Open Sans"/>
                <a:cs typeface="Open Sans"/>
                <a:sym typeface="Open Sans"/>
              </a:rPr>
              <a:t>   Cluster: </a:t>
            </a:r>
            <a:r>
              <a:rPr lang="en" sz="1400" dirty="0">
                <a:solidFill>
                  <a:schemeClr val="dk1"/>
                </a:solidFill>
                <a:latin typeface="Open Sans"/>
                <a:ea typeface="Open Sans"/>
                <a:cs typeface="Open Sans"/>
                <a:sym typeface="Open Sans"/>
              </a:rPr>
              <a:t>A collection of Physical or VMs brought together by K8S and using a shared network to communicate between each server. 	</a:t>
            </a:r>
            <a:endParaRPr dirty="0"/>
          </a:p>
          <a:p>
            <a:pPr marL="0" marR="0" lvl="0" indent="0" algn="l" rtl="0">
              <a:spcBef>
                <a:spcPts val="0"/>
              </a:spcBef>
              <a:spcAft>
                <a:spcPts val="0"/>
              </a:spcAft>
              <a:buNone/>
            </a:pPr>
            <a:r>
              <a:rPr lang="en" sz="1400" dirty="0">
                <a:solidFill>
                  <a:schemeClr val="dk1"/>
                </a:solidFill>
                <a:latin typeface="Open Sans"/>
                <a:ea typeface="Open Sans"/>
                <a:cs typeface="Open Sans"/>
                <a:sym typeface="Open Sans"/>
              </a:rPr>
              <a:t>  	</a:t>
            </a:r>
            <a:endParaRPr dirty="0"/>
          </a:p>
        </p:txBody>
      </p:sp>
      <p:cxnSp>
        <p:nvCxnSpPr>
          <p:cNvPr id="222" name="Google Shape;222;p34"/>
          <p:cNvCxnSpPr>
            <a:endCxn id="223" idx="1"/>
          </p:cNvCxnSpPr>
          <p:nvPr/>
        </p:nvCxnSpPr>
        <p:spPr>
          <a:xfrm rot="10800000" flipH="1">
            <a:off x="6369337" y="3098290"/>
            <a:ext cx="694800" cy="489600"/>
          </a:xfrm>
          <a:prstGeom prst="straightConnector1">
            <a:avLst/>
          </a:prstGeom>
          <a:noFill/>
          <a:ln w="19050" cap="flat" cmpd="sng">
            <a:solidFill>
              <a:schemeClr val="dk1"/>
            </a:solidFill>
            <a:prstDash val="solid"/>
            <a:miter lim="800000"/>
            <a:headEnd type="none" w="sm" len="sm"/>
            <a:tailEnd type="none" w="sm" len="sm"/>
          </a:ln>
        </p:spPr>
      </p:cxnSp>
      <p:sp>
        <p:nvSpPr>
          <p:cNvPr id="223" name="Google Shape;223;p34"/>
          <p:cNvSpPr txBox="1"/>
          <p:nvPr/>
        </p:nvSpPr>
        <p:spPr>
          <a:xfrm>
            <a:off x="7064137" y="2975140"/>
            <a:ext cx="11982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000" b="1">
                <a:solidFill>
                  <a:schemeClr val="dk1"/>
                </a:solidFill>
                <a:latin typeface="Open Sans"/>
                <a:ea typeface="Open Sans"/>
                <a:cs typeface="Open Sans"/>
                <a:sym typeface="Open Sans"/>
              </a:rPr>
              <a:t>Worker Node(s)</a:t>
            </a:r>
            <a:endParaRPr/>
          </a:p>
        </p:txBody>
      </p:sp>
      <p:sp>
        <p:nvSpPr>
          <p:cNvPr id="224" name="Google Shape;224;p34"/>
          <p:cNvSpPr txBox="1"/>
          <p:nvPr/>
        </p:nvSpPr>
        <p:spPr>
          <a:xfrm>
            <a:off x="450125" y="2818706"/>
            <a:ext cx="958800" cy="230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900" b="1">
                <a:solidFill>
                  <a:schemeClr val="dk1"/>
                </a:solidFill>
                <a:latin typeface="Open Sans"/>
                <a:ea typeface="Open Sans"/>
                <a:cs typeface="Open Sans"/>
                <a:sym typeface="Open Sans"/>
              </a:rPr>
              <a:t>Master Node</a:t>
            </a:r>
            <a:endParaRPr/>
          </a:p>
        </p:txBody>
      </p:sp>
      <p:cxnSp>
        <p:nvCxnSpPr>
          <p:cNvPr id="225" name="Google Shape;225;p34"/>
          <p:cNvCxnSpPr>
            <a:stCxn id="224" idx="3"/>
          </p:cNvCxnSpPr>
          <p:nvPr/>
        </p:nvCxnSpPr>
        <p:spPr>
          <a:xfrm>
            <a:off x="1408925" y="2934056"/>
            <a:ext cx="944700" cy="140700"/>
          </a:xfrm>
          <a:prstGeom prst="straightConnector1">
            <a:avLst/>
          </a:prstGeom>
          <a:noFill/>
          <a:ln w="19050" cap="flat" cmpd="sng">
            <a:solidFill>
              <a:schemeClr val="dk1"/>
            </a:solidFill>
            <a:prstDash val="solid"/>
            <a:miter lim="800000"/>
            <a:headEnd type="none" w="sm" len="sm"/>
            <a:tailEnd type="none" w="sm" len="sm"/>
          </a:ln>
        </p:spPr>
      </p:cxnSp>
      <p:sp>
        <p:nvSpPr>
          <p:cNvPr id="226" name="Google Shape;226;p34"/>
          <p:cNvSpPr txBox="1"/>
          <p:nvPr/>
        </p:nvSpPr>
        <p:spPr>
          <a:xfrm>
            <a:off x="190500" y="3069612"/>
            <a:ext cx="19749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900" b="0" i="1" dirty="0">
                <a:solidFill>
                  <a:schemeClr val="dk1"/>
                </a:solidFill>
                <a:latin typeface="Open Sans"/>
                <a:ea typeface="Open Sans"/>
                <a:cs typeface="Open Sans"/>
                <a:sym typeface="Open Sans"/>
              </a:rPr>
              <a:t>- </a:t>
            </a:r>
            <a:r>
              <a:rPr lang="en" sz="900" b="0" dirty="0">
                <a:solidFill>
                  <a:schemeClr val="dk1"/>
                </a:solidFill>
                <a:latin typeface="Open Sans"/>
                <a:ea typeface="Open Sans"/>
                <a:cs typeface="Open Sans"/>
                <a:sym typeface="Open Sans"/>
              </a:rPr>
              <a:t>A gateway </a:t>
            </a:r>
            <a:r>
              <a:rPr lang="en" sz="900" dirty="0">
                <a:solidFill>
                  <a:schemeClr val="dk1"/>
                </a:solidFill>
                <a:latin typeface="Open Sans"/>
                <a:ea typeface="Open Sans"/>
                <a:cs typeface="Open Sans"/>
                <a:sym typeface="Open Sans"/>
              </a:rPr>
              <a:t>&amp;</a:t>
            </a:r>
            <a:r>
              <a:rPr lang="en" sz="900" b="0" dirty="0">
                <a:solidFill>
                  <a:schemeClr val="dk1"/>
                </a:solidFill>
                <a:latin typeface="Open Sans"/>
                <a:ea typeface="Open Sans"/>
                <a:cs typeface="Open Sans"/>
                <a:sym typeface="Open Sans"/>
              </a:rPr>
              <a:t> brain </a:t>
            </a:r>
            <a:r>
              <a:rPr lang="en" sz="900" dirty="0">
                <a:solidFill>
                  <a:schemeClr val="dk1"/>
                </a:solidFill>
                <a:latin typeface="Open Sans"/>
                <a:ea typeface="Open Sans"/>
                <a:cs typeface="Open Sans"/>
                <a:sym typeface="Open Sans"/>
              </a:rPr>
              <a:t>of</a:t>
            </a:r>
            <a:r>
              <a:rPr lang="en" sz="900" b="0" dirty="0">
                <a:solidFill>
                  <a:schemeClr val="dk1"/>
                </a:solidFill>
                <a:latin typeface="Open Sans"/>
                <a:ea typeface="Open Sans"/>
                <a:cs typeface="Open Sans"/>
                <a:sym typeface="Open Sans"/>
              </a:rPr>
              <a:t> cluster.</a:t>
            </a:r>
            <a:endParaRPr dirty="0"/>
          </a:p>
          <a:p>
            <a:pPr marL="0" marR="0" lvl="0" indent="0" algn="l" rtl="0">
              <a:spcBef>
                <a:spcPts val="0"/>
              </a:spcBef>
              <a:spcAft>
                <a:spcPts val="0"/>
              </a:spcAft>
              <a:buNone/>
            </a:pPr>
            <a:r>
              <a:rPr lang="en" sz="900" dirty="0">
                <a:solidFill>
                  <a:schemeClr val="dk1"/>
                </a:solidFill>
                <a:latin typeface="Open Sans"/>
                <a:ea typeface="Open Sans"/>
                <a:cs typeface="Open Sans"/>
                <a:sym typeface="Open Sans"/>
              </a:rPr>
              <a:t>- H</a:t>
            </a:r>
            <a:r>
              <a:rPr lang="en" sz="900" b="0" dirty="0">
                <a:solidFill>
                  <a:schemeClr val="dk1"/>
                </a:solidFill>
                <a:latin typeface="Open Sans"/>
                <a:ea typeface="Open Sans"/>
                <a:cs typeface="Open Sans"/>
                <a:sym typeface="Open Sans"/>
              </a:rPr>
              <a:t>ealth checking.</a:t>
            </a:r>
            <a:endParaRPr sz="900" dirty="0">
              <a:solidFill>
                <a:schemeClr val="dk1"/>
              </a:solidFill>
              <a:latin typeface="Open Sans"/>
              <a:ea typeface="Open Sans"/>
              <a:cs typeface="Open Sans"/>
              <a:sym typeface="Open Sans"/>
            </a:endParaRPr>
          </a:p>
          <a:p>
            <a:pPr marL="0" marR="0" lvl="0" indent="0" algn="l" rtl="0">
              <a:spcBef>
                <a:spcPts val="0"/>
              </a:spcBef>
              <a:spcAft>
                <a:spcPts val="0"/>
              </a:spcAft>
              <a:buNone/>
            </a:pPr>
            <a:r>
              <a:rPr lang="en" sz="900" b="0" dirty="0">
                <a:solidFill>
                  <a:schemeClr val="dk1"/>
                </a:solidFill>
                <a:latin typeface="Open Sans"/>
                <a:ea typeface="Open Sans"/>
                <a:cs typeface="Open Sans"/>
                <a:sym typeface="Open Sans"/>
              </a:rPr>
              <a:t>- Scheduling work</a:t>
            </a:r>
            <a:endParaRPr dirty="0"/>
          </a:p>
          <a:p>
            <a:pPr marL="0" marR="0" lvl="0" indent="0" algn="l" rtl="0">
              <a:spcBef>
                <a:spcPts val="0"/>
              </a:spcBef>
              <a:spcAft>
                <a:spcPts val="0"/>
              </a:spcAft>
              <a:buNone/>
            </a:pPr>
            <a:r>
              <a:rPr lang="en" sz="900" dirty="0">
                <a:solidFill>
                  <a:schemeClr val="dk1"/>
                </a:solidFill>
                <a:latin typeface="Open Sans"/>
                <a:ea typeface="Open Sans"/>
                <a:cs typeface="Open Sans"/>
                <a:sym typeface="Open Sans"/>
              </a:rPr>
              <a:t>- O</a:t>
            </a:r>
            <a:r>
              <a:rPr lang="en" sz="900" b="0" dirty="0">
                <a:solidFill>
                  <a:schemeClr val="dk1"/>
                </a:solidFill>
                <a:latin typeface="Open Sans"/>
                <a:ea typeface="Open Sans"/>
                <a:cs typeface="Open Sans"/>
                <a:sym typeface="Open Sans"/>
              </a:rPr>
              <a:t>rchestrating communication</a:t>
            </a:r>
            <a:r>
              <a:rPr lang="en" sz="900" dirty="0">
                <a:solidFill>
                  <a:schemeClr val="dk1"/>
                </a:solidFill>
                <a:latin typeface="Open Sans"/>
                <a:ea typeface="Open Sans"/>
                <a:cs typeface="Open Sans"/>
                <a:sym typeface="Open Sans"/>
              </a:rPr>
              <a:t>.</a:t>
            </a:r>
            <a:endParaRPr sz="900" b="0" dirty="0">
              <a:solidFill>
                <a:schemeClr val="dk1"/>
              </a:solidFill>
              <a:latin typeface="Open Sans"/>
              <a:ea typeface="Open Sans"/>
              <a:cs typeface="Open Sans"/>
              <a:sym typeface="Open Sans"/>
            </a:endParaRPr>
          </a:p>
          <a:p>
            <a:pPr marL="171450" marR="0" lvl="0" indent="-114300" algn="l" rtl="0">
              <a:spcBef>
                <a:spcPts val="0"/>
              </a:spcBef>
              <a:spcAft>
                <a:spcPts val="0"/>
              </a:spcAft>
              <a:buClr>
                <a:schemeClr val="dk1"/>
              </a:buClr>
              <a:buSzPts val="900"/>
              <a:buFont typeface="Calibri"/>
              <a:buNone/>
            </a:pPr>
            <a:endParaRPr sz="900" b="0" i="0" dirty="0">
              <a:solidFill>
                <a:schemeClr val="dk1"/>
              </a:solidFill>
              <a:latin typeface="Open Sans"/>
              <a:ea typeface="Open Sans"/>
              <a:cs typeface="Open Sans"/>
              <a:sym typeface="Open Sans"/>
            </a:endParaRPr>
          </a:p>
          <a:p>
            <a:pPr marL="0" marR="0" lvl="0" indent="0" algn="l" rtl="0">
              <a:spcBef>
                <a:spcPts val="0"/>
              </a:spcBef>
              <a:spcAft>
                <a:spcPts val="0"/>
              </a:spcAft>
              <a:buNone/>
            </a:pPr>
            <a:endParaRPr sz="900" dirty="0">
              <a:solidFill>
                <a:schemeClr val="dk1"/>
              </a:solidFill>
              <a:latin typeface="Open Sans"/>
              <a:ea typeface="Open Sans"/>
              <a:cs typeface="Open Sans"/>
              <a:sym typeface="Open Sans"/>
            </a:endParaRPr>
          </a:p>
        </p:txBody>
      </p:sp>
      <p:sp>
        <p:nvSpPr>
          <p:cNvPr id="227" name="Google Shape;227;p34"/>
          <p:cNvSpPr txBox="1"/>
          <p:nvPr/>
        </p:nvSpPr>
        <p:spPr>
          <a:xfrm>
            <a:off x="6758506" y="3328878"/>
            <a:ext cx="2391300" cy="1339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900" dirty="0">
                <a:solidFill>
                  <a:schemeClr val="dk1"/>
                </a:solidFill>
                <a:latin typeface="Open Sans"/>
                <a:ea typeface="Open Sans"/>
                <a:cs typeface="Open Sans"/>
                <a:sym typeface="Open Sans"/>
              </a:rPr>
              <a:t>- R</a:t>
            </a:r>
            <a:r>
              <a:rPr lang="en" sz="900" b="0" i="0" dirty="0">
                <a:solidFill>
                  <a:schemeClr val="dk1"/>
                </a:solidFill>
                <a:latin typeface="Open Sans"/>
                <a:ea typeface="Open Sans"/>
                <a:cs typeface="Open Sans"/>
                <a:sym typeface="Open Sans"/>
              </a:rPr>
              <a:t>eceives work instructions from master.</a:t>
            </a:r>
            <a:endParaRPr dirty="0"/>
          </a:p>
          <a:p>
            <a:pPr marL="0" marR="0" lvl="0" indent="0" algn="l" rtl="0">
              <a:spcBef>
                <a:spcPts val="0"/>
              </a:spcBef>
              <a:spcAft>
                <a:spcPts val="0"/>
              </a:spcAft>
              <a:buNone/>
            </a:pPr>
            <a:r>
              <a:rPr lang="en" sz="900" b="0" i="0" dirty="0">
                <a:solidFill>
                  <a:schemeClr val="dk1"/>
                </a:solidFill>
                <a:latin typeface="Open Sans"/>
                <a:ea typeface="Open Sans"/>
                <a:cs typeface="Open Sans"/>
                <a:sym typeface="Open Sans"/>
              </a:rPr>
              <a:t>- Network &amp; Traffic related works.</a:t>
            </a:r>
            <a:endParaRPr dirty="0"/>
          </a:p>
          <a:p>
            <a:pPr marL="0" marR="0" lvl="0" indent="0" algn="l" rtl="0">
              <a:spcBef>
                <a:spcPts val="0"/>
              </a:spcBef>
              <a:spcAft>
                <a:spcPts val="0"/>
              </a:spcAft>
              <a:buNone/>
            </a:pPr>
            <a:r>
              <a:rPr lang="en" sz="900" b="0" dirty="0">
                <a:solidFill>
                  <a:schemeClr val="dk1"/>
                </a:solidFill>
                <a:latin typeface="Open Sans"/>
                <a:ea typeface="Open Sans"/>
                <a:cs typeface="Open Sans"/>
                <a:sym typeface="Open Sans"/>
              </a:rPr>
              <a:t>- Accepting &amp; running workloads using local and external resources.</a:t>
            </a:r>
            <a:r>
              <a:rPr lang="en" sz="900" b="0" i="0" dirty="0">
                <a:solidFill>
                  <a:schemeClr val="dk1"/>
                </a:solidFill>
                <a:latin typeface="Open Sans"/>
                <a:ea typeface="Open Sans"/>
                <a:cs typeface="Open Sans"/>
                <a:sym typeface="Open Sans"/>
              </a:rPr>
              <a:t> </a:t>
            </a:r>
            <a:endParaRPr dirty="0"/>
          </a:p>
          <a:p>
            <a:pPr marL="171450" marR="0" lvl="0" indent="-114300" algn="l" rtl="0">
              <a:spcBef>
                <a:spcPts val="0"/>
              </a:spcBef>
              <a:spcAft>
                <a:spcPts val="0"/>
              </a:spcAft>
              <a:buClr>
                <a:schemeClr val="dk1"/>
              </a:buClr>
              <a:buSzPts val="900"/>
              <a:buFont typeface="Calibri"/>
              <a:buNone/>
            </a:pPr>
            <a:endParaRPr sz="900" b="0" dirty="0">
              <a:solidFill>
                <a:schemeClr val="dk1"/>
              </a:solidFill>
              <a:latin typeface="Open Sans"/>
              <a:ea typeface="Open Sans"/>
              <a:cs typeface="Open Sans"/>
              <a:sym typeface="Open Sans"/>
            </a:endParaRPr>
          </a:p>
          <a:p>
            <a:pPr marL="171450" marR="0" lvl="0" indent="-114300" algn="l" rtl="0">
              <a:spcBef>
                <a:spcPts val="0"/>
              </a:spcBef>
              <a:spcAft>
                <a:spcPts val="0"/>
              </a:spcAft>
              <a:buClr>
                <a:schemeClr val="dk1"/>
              </a:buClr>
              <a:buSzPts val="900"/>
              <a:buFont typeface="Calibri"/>
              <a:buNone/>
            </a:pPr>
            <a:endParaRPr sz="900" b="0" dirty="0">
              <a:solidFill>
                <a:schemeClr val="dk1"/>
              </a:solidFill>
              <a:latin typeface="Open Sans"/>
              <a:ea typeface="Open Sans"/>
              <a:cs typeface="Open Sans"/>
              <a:sym typeface="Open Sans"/>
            </a:endParaRPr>
          </a:p>
          <a:p>
            <a:pPr marL="171450" marR="0" lvl="0" indent="-114300" algn="l" rtl="0">
              <a:spcBef>
                <a:spcPts val="0"/>
              </a:spcBef>
              <a:spcAft>
                <a:spcPts val="0"/>
              </a:spcAft>
              <a:buClr>
                <a:schemeClr val="dk1"/>
              </a:buClr>
              <a:buSzPts val="900"/>
              <a:buFont typeface="Calibri"/>
              <a:buNone/>
            </a:pPr>
            <a:endParaRPr sz="900" b="0" dirty="0">
              <a:solidFill>
                <a:schemeClr val="dk1"/>
              </a:solidFill>
              <a:latin typeface="Open Sans"/>
              <a:ea typeface="Open Sans"/>
              <a:cs typeface="Open Sans"/>
              <a:sym typeface="Open Sans"/>
            </a:endParaRPr>
          </a:p>
          <a:p>
            <a:pPr marL="171450" marR="0" lvl="0" indent="-114300" algn="l" rtl="0">
              <a:spcBef>
                <a:spcPts val="0"/>
              </a:spcBef>
              <a:spcAft>
                <a:spcPts val="0"/>
              </a:spcAft>
              <a:buClr>
                <a:schemeClr val="dk1"/>
              </a:buClr>
              <a:buSzPts val="900"/>
              <a:buFont typeface="Calibri"/>
              <a:buNone/>
            </a:pPr>
            <a:endParaRPr sz="900" b="0" i="0" dirty="0">
              <a:solidFill>
                <a:schemeClr val="dk1"/>
              </a:solidFill>
              <a:latin typeface="Open Sans"/>
              <a:ea typeface="Open Sans"/>
              <a:cs typeface="Open Sans"/>
              <a:sym typeface="Open Sans"/>
            </a:endParaRPr>
          </a:p>
          <a:p>
            <a:pPr marL="0" marR="0" lvl="0" indent="0" algn="l" rtl="0">
              <a:spcBef>
                <a:spcPts val="0"/>
              </a:spcBef>
              <a:spcAft>
                <a:spcPts val="0"/>
              </a:spcAft>
              <a:buNone/>
            </a:pPr>
            <a:endParaRPr sz="900" dirty="0">
              <a:solidFill>
                <a:schemeClr val="dk1"/>
              </a:solidFill>
              <a:latin typeface="Open Sans"/>
              <a:ea typeface="Open Sans"/>
              <a:cs typeface="Open Sans"/>
              <a:sym typeface="Open Sans"/>
            </a:endParaRPr>
          </a:p>
        </p:txBody>
      </p:sp>
      <p:sp>
        <p:nvSpPr>
          <p:cNvPr id="228" name="Google Shape;228;p34"/>
          <p:cNvSpPr txBox="1"/>
          <p:nvPr/>
        </p:nvSpPr>
        <p:spPr>
          <a:xfrm>
            <a:off x="501650" y="365498"/>
            <a:ext cx="63120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a:solidFill>
                  <a:srgbClr val="EE0033"/>
                </a:solidFill>
              </a:rPr>
              <a:t>Kubernetes Components</a:t>
            </a:r>
            <a:endParaRPr sz="2800">
              <a:solidFill>
                <a:srgbClr val="EE0033"/>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6527</Words>
  <Application>Microsoft Office PowerPoint</Application>
  <PresentationFormat>On-screen Show (16:9)</PresentationFormat>
  <Paragraphs>450</Paragraphs>
  <Slides>58</Slides>
  <Notes>58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58</vt:i4>
      </vt:variant>
    </vt:vector>
  </HeadingPairs>
  <TitlesOfParts>
    <vt:vector size="65" baseType="lpstr">
      <vt:lpstr>Arial</vt:lpstr>
      <vt:lpstr>Courier New</vt:lpstr>
      <vt:lpstr>Calibri</vt:lpstr>
      <vt:lpstr>Open Sans</vt:lpstr>
      <vt:lpstr>Sarabun</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Tran Duc Luong 20164856</cp:lastModifiedBy>
  <cp:revision>1</cp:revision>
  <dcterms:modified xsi:type="dcterms:W3CDTF">2021-06-12T03:34:27Z</dcterms:modified>
</cp:coreProperties>
</file>